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40"/>
  </p:notesMasterIdLst>
  <p:handoutMasterIdLst>
    <p:handoutMasterId r:id="rId41"/>
  </p:handoutMasterIdLst>
  <p:sldIdLst>
    <p:sldId id="257" r:id="rId2"/>
    <p:sldId id="288" r:id="rId3"/>
    <p:sldId id="338" r:id="rId4"/>
    <p:sldId id="274" r:id="rId5"/>
    <p:sldId id="271" r:id="rId6"/>
    <p:sldId id="277" r:id="rId7"/>
    <p:sldId id="279" r:id="rId8"/>
    <p:sldId id="282" r:id="rId9"/>
    <p:sldId id="283" r:id="rId10"/>
    <p:sldId id="286" r:id="rId11"/>
    <p:sldId id="275" r:id="rId12"/>
    <p:sldId id="335" r:id="rId13"/>
    <p:sldId id="306" r:id="rId14"/>
    <p:sldId id="333" r:id="rId15"/>
    <p:sldId id="337" r:id="rId16"/>
    <p:sldId id="339" r:id="rId17"/>
    <p:sldId id="340" r:id="rId18"/>
    <p:sldId id="309" r:id="rId19"/>
    <p:sldId id="319" r:id="rId20"/>
    <p:sldId id="332" r:id="rId21"/>
    <p:sldId id="320" r:id="rId22"/>
    <p:sldId id="322" r:id="rId23"/>
    <p:sldId id="324" r:id="rId24"/>
    <p:sldId id="325" r:id="rId25"/>
    <p:sldId id="326" r:id="rId26"/>
    <p:sldId id="341" r:id="rId27"/>
    <p:sldId id="343" r:id="rId28"/>
    <p:sldId id="344" r:id="rId29"/>
    <p:sldId id="345" r:id="rId30"/>
    <p:sldId id="349" r:id="rId31"/>
    <p:sldId id="346" r:id="rId32"/>
    <p:sldId id="348" r:id="rId33"/>
    <p:sldId id="269" r:id="rId34"/>
    <p:sldId id="347" r:id="rId35"/>
    <p:sldId id="297" r:id="rId36"/>
    <p:sldId id="330" r:id="rId37"/>
    <p:sldId id="331" r:id="rId38"/>
    <p:sldId id="334" r:id="rId39"/>
  </p:sldIdLst>
  <p:sldSz cx="18288000" cy="10287000"/>
  <p:notesSz cx="6858000" cy="9144000"/>
  <p:embeddedFontLst>
    <p:embeddedFont>
      <p:font typeface="Calibri" panose="020F0502020204030204" pitchFamily="34" charset="0"/>
      <p:regular r:id="rId42"/>
      <p:bold r:id="rId43"/>
      <p:italic r:id="rId44"/>
      <p:boldItalic r:id="rId45"/>
    </p:embeddedFont>
  </p:embeddedFontLst>
  <p:defaultTextStyle>
    <a:defPPr>
      <a:defRPr lang="en-US"/>
    </a:defPPr>
    <a:lvl1pPr marL="0" algn="l" defTabSz="1632844" rtl="0" eaLnBrk="1" latinLnBrk="0" hangingPunct="1">
      <a:defRPr sz="3200" kern="1200">
        <a:solidFill>
          <a:schemeClr val="tx1"/>
        </a:solidFill>
        <a:latin typeface="+mn-lt"/>
        <a:ea typeface="+mn-ea"/>
        <a:cs typeface="+mn-cs"/>
      </a:defRPr>
    </a:lvl1pPr>
    <a:lvl2pPr marL="816422" algn="l" defTabSz="1632844" rtl="0" eaLnBrk="1" latinLnBrk="0" hangingPunct="1">
      <a:defRPr sz="3200" kern="1200">
        <a:solidFill>
          <a:schemeClr val="tx1"/>
        </a:solidFill>
        <a:latin typeface="+mn-lt"/>
        <a:ea typeface="+mn-ea"/>
        <a:cs typeface="+mn-cs"/>
      </a:defRPr>
    </a:lvl2pPr>
    <a:lvl3pPr marL="1632844" algn="l" defTabSz="1632844" rtl="0" eaLnBrk="1" latinLnBrk="0" hangingPunct="1">
      <a:defRPr sz="3200" kern="1200">
        <a:solidFill>
          <a:schemeClr val="tx1"/>
        </a:solidFill>
        <a:latin typeface="+mn-lt"/>
        <a:ea typeface="+mn-ea"/>
        <a:cs typeface="+mn-cs"/>
      </a:defRPr>
    </a:lvl3pPr>
    <a:lvl4pPr marL="2449266" algn="l" defTabSz="1632844" rtl="0" eaLnBrk="1" latinLnBrk="0" hangingPunct="1">
      <a:defRPr sz="3200" kern="1200">
        <a:solidFill>
          <a:schemeClr val="tx1"/>
        </a:solidFill>
        <a:latin typeface="+mn-lt"/>
        <a:ea typeface="+mn-ea"/>
        <a:cs typeface="+mn-cs"/>
      </a:defRPr>
    </a:lvl4pPr>
    <a:lvl5pPr marL="3265688" algn="l" defTabSz="1632844" rtl="0" eaLnBrk="1" latinLnBrk="0" hangingPunct="1">
      <a:defRPr sz="3200" kern="1200">
        <a:solidFill>
          <a:schemeClr val="tx1"/>
        </a:solidFill>
        <a:latin typeface="+mn-lt"/>
        <a:ea typeface="+mn-ea"/>
        <a:cs typeface="+mn-cs"/>
      </a:defRPr>
    </a:lvl5pPr>
    <a:lvl6pPr marL="4082110" algn="l" defTabSz="1632844" rtl="0" eaLnBrk="1" latinLnBrk="0" hangingPunct="1">
      <a:defRPr sz="3200" kern="1200">
        <a:solidFill>
          <a:schemeClr val="tx1"/>
        </a:solidFill>
        <a:latin typeface="+mn-lt"/>
        <a:ea typeface="+mn-ea"/>
        <a:cs typeface="+mn-cs"/>
      </a:defRPr>
    </a:lvl6pPr>
    <a:lvl7pPr marL="4898532" algn="l" defTabSz="1632844" rtl="0" eaLnBrk="1" latinLnBrk="0" hangingPunct="1">
      <a:defRPr sz="3200" kern="1200">
        <a:solidFill>
          <a:schemeClr val="tx1"/>
        </a:solidFill>
        <a:latin typeface="+mn-lt"/>
        <a:ea typeface="+mn-ea"/>
        <a:cs typeface="+mn-cs"/>
      </a:defRPr>
    </a:lvl7pPr>
    <a:lvl8pPr marL="5714954" algn="l" defTabSz="1632844" rtl="0" eaLnBrk="1" latinLnBrk="0" hangingPunct="1">
      <a:defRPr sz="3200" kern="1200">
        <a:solidFill>
          <a:schemeClr val="tx1"/>
        </a:solidFill>
        <a:latin typeface="+mn-lt"/>
        <a:ea typeface="+mn-ea"/>
        <a:cs typeface="+mn-cs"/>
      </a:defRPr>
    </a:lvl8pPr>
    <a:lvl9pPr marL="6531376" algn="l" defTabSz="1632844"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D"/>
    <a:srgbClr val="434343"/>
    <a:srgbClr val="FF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54557" autoAdjust="0"/>
  </p:normalViewPr>
  <p:slideViewPr>
    <p:cSldViewPr>
      <p:cViewPr varScale="1">
        <p:scale>
          <a:sx n="25" d="100"/>
          <a:sy n="25" d="100"/>
        </p:scale>
        <p:origin x="1648" y="4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96" d="100"/>
          <a:sy n="96" d="100"/>
        </p:scale>
        <p:origin x="40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EAB31A-A8CB-4AEB-B4D1-1874E82E8F44}" type="datetimeFigureOut">
              <a:rPr lang="en-US" smtClean="0"/>
              <a:t>4/25/2017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1159D8-21A4-436D-B302-EED04C9A0B29}" type="slidenum">
              <a:rPr lang="en-US" smtClean="0"/>
              <a:t>‹#›</a:t>
            </a:fld>
            <a:endParaRPr lang="en-US"/>
          </a:p>
        </p:txBody>
      </p:sp>
    </p:spTree>
    <p:extLst>
      <p:ext uri="{BB962C8B-B14F-4D97-AF65-F5344CB8AC3E}">
        <p14:creationId xmlns:p14="http://schemas.microsoft.com/office/powerpoint/2010/main" val="3572049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C450B4-8EF0-4DDA-A531-88716BE4B399}" type="datetimeFigureOut">
              <a:rPr lang="en-US" smtClean="0"/>
              <a:pPr/>
              <a:t>4/25/2017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E8587F-833D-4104-A5DD-E569F2AA4393}" type="slidenum">
              <a:rPr lang="en-US" smtClean="0"/>
              <a:pPr/>
              <a:t>‹#›</a:t>
            </a:fld>
            <a:endParaRPr lang="en-US"/>
          </a:p>
        </p:txBody>
      </p:sp>
    </p:spTree>
    <p:extLst>
      <p:ext uri="{BB962C8B-B14F-4D97-AF65-F5344CB8AC3E}">
        <p14:creationId xmlns:p14="http://schemas.microsoft.com/office/powerpoint/2010/main" val="174457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dirty="0" smtClean="0"/>
              <a:t>Thanks</a:t>
            </a:r>
            <a:r>
              <a:rPr lang="en-US" baseline="0" dirty="0" smtClean="0"/>
              <a:t> for coming, everyone. My name is Adam Marrs and I’m a PhD student at North Carolina State University studying Computer Graphics.</a:t>
            </a:r>
          </a:p>
        </p:txBody>
      </p:sp>
      <p:sp>
        <p:nvSpPr>
          <p:cNvPr id="4" name="Slide Number Placeholder 3"/>
          <p:cNvSpPr>
            <a:spLocks noGrp="1"/>
          </p:cNvSpPr>
          <p:nvPr>
            <p:ph type="sldNum" sz="quarter" idx="10"/>
          </p:nvPr>
        </p:nvSpPr>
        <p:spPr/>
        <p:txBody>
          <a:bodyPr/>
          <a:lstStyle/>
          <a:p>
            <a:fld id="{B1E8587F-833D-4104-A5DD-E569F2AA4393}" type="slidenum">
              <a:rPr lang="en-US" smtClean="0"/>
              <a:pPr/>
              <a:t>1</a:t>
            </a:fld>
            <a:endParaRPr lang="en-US"/>
          </a:p>
        </p:txBody>
      </p:sp>
    </p:spTree>
    <p:extLst>
      <p:ext uri="{BB962C8B-B14F-4D97-AF65-F5344CB8AC3E}">
        <p14:creationId xmlns:p14="http://schemas.microsoft.com/office/powerpoint/2010/main" val="4189856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this is likely review for many in the room, but</a:t>
            </a:r>
            <a:r>
              <a:rPr lang="en-US" baseline="0" dirty="0" smtClean="0"/>
              <a:t> it leads us here – where the motivation behind our work can be clearly understood. </a:t>
            </a:r>
            <a:endParaRPr lang="en-US" dirty="0" smtClean="0"/>
          </a:p>
          <a:p>
            <a:endParaRPr lang="en-US" dirty="0" smtClean="0"/>
          </a:p>
          <a:p>
            <a:r>
              <a:rPr lang="en-US" dirty="0" smtClean="0"/>
              <a:t>The loop pseudo-code from the last slide</a:t>
            </a:r>
            <a:r>
              <a:rPr lang="en-US" baseline="0" dirty="0" smtClean="0"/>
              <a:t> is more or less implemented on GPUs this way (point to diagram)</a:t>
            </a:r>
          </a:p>
          <a:p>
            <a:endParaRPr lang="en-US" baseline="0" dirty="0" smtClean="0"/>
          </a:p>
          <a:p>
            <a:r>
              <a:rPr lang="en-US" baseline="0" dirty="0" smtClean="0"/>
              <a:t>For each image produced, the relevant input polygons are loaded, traversed, transformed, sampled using the raster hardware, z-buffered, and stored as an image. </a:t>
            </a:r>
          </a:p>
          <a:p>
            <a:endParaRPr lang="en-US" baseline="0" dirty="0" smtClean="0"/>
          </a:p>
          <a:p>
            <a:r>
              <a:rPr lang="en-US" baseline="0" dirty="0" smtClean="0"/>
              <a:t>This serial, view-dependent design means GPUs </a:t>
            </a:r>
            <a:r>
              <a:rPr lang="en-US" i="1" baseline="0" dirty="0" smtClean="0"/>
              <a:t>parallelize view generation poorly </a:t>
            </a:r>
            <a:r>
              <a:rPr lang="en-US" baseline="0" dirty="0" smtClean="0"/>
              <a:t>and the coherence of polygonal data across multiple renders is lost.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design scales up poorly to many views. This problem gets even worse when the GPU’s relatively small caches can’t keep up with scenes containing large amounts of polygons.</a:t>
            </a:r>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10</a:t>
            </a:fld>
            <a:endParaRPr lang="en-US"/>
          </a:p>
        </p:txBody>
      </p:sp>
    </p:spTree>
    <p:extLst>
      <p:ext uri="{BB962C8B-B14F-4D97-AF65-F5344CB8AC3E}">
        <p14:creationId xmlns:p14="http://schemas.microsoft.com/office/powerpoint/2010/main" val="126798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..and complex</a:t>
            </a:r>
            <a:r>
              <a:rPr lang="en-US" sz="1200" b="0" i="0" kern="1200" baseline="0" dirty="0" smtClean="0">
                <a:solidFill>
                  <a:schemeClr val="tx1"/>
                </a:solidFill>
                <a:effectLst/>
                <a:latin typeface="+mn-lt"/>
                <a:ea typeface="+mn-ea"/>
                <a:cs typeface="+mn-cs"/>
              </a:rPr>
              <a:t> geometry </a:t>
            </a:r>
            <a:r>
              <a:rPr lang="en-US" sz="1200" b="0" i="0" kern="1200" dirty="0" smtClean="0">
                <a:solidFill>
                  <a:schemeClr val="tx1"/>
                </a:solidFill>
                <a:effectLst/>
                <a:latin typeface="+mn-lt"/>
                <a:ea typeface="+mn-ea"/>
                <a:cs typeface="+mn-cs"/>
              </a:rPr>
              <a:t>is only becoming more common </a:t>
            </a:r>
            <a:r>
              <a:rPr lang="en-US" sz="1200" b="0" i="0" kern="1200" baseline="0" dirty="0" smtClean="0">
                <a:solidFill>
                  <a:schemeClr val="tx1"/>
                </a:solidFill>
                <a:effectLst/>
                <a:latin typeface="+mn-lt"/>
                <a:ea typeface="+mn-ea"/>
                <a:cs typeface="+mn-cs"/>
              </a:rPr>
              <a:t>for real-time content. </a:t>
            </a:r>
            <a:r>
              <a:rPr lang="en-US" sz="1200" b="0" i="0" kern="1200" dirty="0" smtClean="0">
                <a:solidFill>
                  <a:schemeClr val="tx1"/>
                </a:solidFill>
                <a:effectLst/>
                <a:latin typeface="+mn-lt"/>
                <a:ea typeface="+mn-ea"/>
                <a:cs typeface="+mn-cs"/>
              </a:rPr>
              <a:t>In a</a:t>
            </a:r>
            <a:r>
              <a:rPr lang="en-US" sz="1200" b="0" i="0" kern="1200" baseline="0" dirty="0" smtClean="0">
                <a:solidFill>
                  <a:schemeClr val="tx1"/>
                </a:solidFill>
                <a:effectLst/>
                <a:latin typeface="+mn-lt"/>
                <a:ea typeface="+mn-ea"/>
                <a:cs typeface="+mn-cs"/>
              </a:rPr>
              <a:t> recent tech demo, Microsoft and Square </a:t>
            </a:r>
            <a:r>
              <a:rPr lang="en-US" sz="1200" b="0" i="0" kern="1200" baseline="0" dirty="0" err="1" smtClean="0">
                <a:solidFill>
                  <a:schemeClr val="tx1"/>
                </a:solidFill>
                <a:effectLst/>
                <a:latin typeface="+mn-lt"/>
                <a:ea typeface="+mn-ea"/>
                <a:cs typeface="+mn-cs"/>
              </a:rPr>
              <a:t>Enix</a:t>
            </a:r>
            <a:r>
              <a:rPr lang="en-US" sz="1200" b="0" i="0" kern="1200" baseline="0" dirty="0" smtClean="0">
                <a:solidFill>
                  <a:schemeClr val="tx1"/>
                </a:solidFill>
                <a:effectLst/>
                <a:latin typeface="+mn-lt"/>
                <a:ea typeface="+mn-ea"/>
                <a:cs typeface="+mn-cs"/>
              </a:rPr>
              <a:t> rendered 63 million polygons in real-time to create the detailed character shown here. The character’s hair alone is 6 million polygons.</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E8587F-833D-4104-A5DD-E569F2AA4393}" type="slidenum">
              <a:rPr lang="en-US" smtClean="0"/>
              <a:pPr/>
              <a:t>11</a:t>
            </a:fld>
            <a:endParaRPr lang="en-US"/>
          </a:p>
        </p:txBody>
      </p:sp>
    </p:spTree>
    <p:extLst>
      <p:ext uri="{BB962C8B-B14F-4D97-AF65-F5344CB8AC3E}">
        <p14:creationId xmlns:p14="http://schemas.microsoft.com/office/powerpoint/2010/main" val="506792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it is too slow to rasterize polygons into many images…but we run into quality problems if we try to fake it with approximate methods.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 a new solution is needed.</a:t>
            </a:r>
          </a:p>
        </p:txBody>
      </p:sp>
      <p:sp>
        <p:nvSpPr>
          <p:cNvPr id="4" name="Slide Number Placeholder 3"/>
          <p:cNvSpPr>
            <a:spLocks noGrp="1"/>
          </p:cNvSpPr>
          <p:nvPr>
            <p:ph type="sldNum" sz="quarter" idx="10"/>
          </p:nvPr>
        </p:nvSpPr>
        <p:spPr/>
        <p:txBody>
          <a:bodyPr/>
          <a:lstStyle/>
          <a:p>
            <a:fld id="{B1E8587F-833D-4104-A5DD-E569F2AA4393}" type="slidenum">
              <a:rPr lang="en-US" smtClean="0"/>
              <a:pPr/>
              <a:t>12</a:t>
            </a:fld>
            <a:endParaRPr lang="en-US"/>
          </a:p>
        </p:txBody>
      </p:sp>
    </p:spTree>
    <p:extLst>
      <p:ext uri="{BB962C8B-B14F-4D97-AF65-F5344CB8AC3E}">
        <p14:creationId xmlns:p14="http://schemas.microsoft.com/office/powerpoint/2010/main" val="3037857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attack the problem by reorganizing the rendering algorithm into</a:t>
            </a:r>
            <a:r>
              <a:rPr lang="en-US" baseline="0" dirty="0" smtClean="0"/>
              <a:t> two steps: dynamic point generation and parallel image rendering.</a:t>
            </a:r>
          </a:p>
          <a:p>
            <a:endParaRPr lang="en-US" baseline="0" dirty="0" smtClean="0"/>
          </a:p>
          <a:p>
            <a:r>
              <a:rPr lang="en-US" dirty="0" smtClean="0"/>
              <a:t>Dynamic point generation</a:t>
            </a:r>
            <a:r>
              <a:rPr lang="en-US" baseline="0" dirty="0" smtClean="0"/>
              <a:t> transforms</a:t>
            </a:r>
            <a:r>
              <a:rPr lang="en-US" dirty="0" smtClean="0"/>
              <a:t> the primary multi-view</a:t>
            </a:r>
            <a:r>
              <a:rPr lang="en-US" baseline="0" dirty="0" smtClean="0"/>
              <a:t> rendering primitive from polygons to points at runtime, and parallel image rendering simultaneously creates many images (or views) using those points.</a:t>
            </a:r>
          </a:p>
          <a:p>
            <a:endParaRPr lang="en-US" baseline="0" dirty="0" smtClean="0"/>
          </a:p>
          <a:p>
            <a:r>
              <a:rPr lang="en-US" baseline="0" dirty="0" smtClean="0"/>
              <a:t>This design traverses the complex geometry only once, and renders images with a point set tailored to the target resolution AND the per-frame multi-view configuration.</a:t>
            </a:r>
          </a:p>
        </p:txBody>
      </p:sp>
      <p:sp>
        <p:nvSpPr>
          <p:cNvPr id="4" name="Slide Number Placeholder 3"/>
          <p:cNvSpPr>
            <a:spLocks noGrp="1"/>
          </p:cNvSpPr>
          <p:nvPr>
            <p:ph type="sldNum" sz="quarter" idx="10"/>
          </p:nvPr>
        </p:nvSpPr>
        <p:spPr/>
        <p:txBody>
          <a:bodyPr/>
          <a:lstStyle/>
          <a:p>
            <a:fld id="{B1E8587F-833D-4104-A5DD-E569F2AA4393}" type="slidenum">
              <a:rPr lang="en-US" smtClean="0"/>
              <a:pPr/>
              <a:t>13</a:t>
            </a:fld>
            <a:endParaRPr lang="en-US"/>
          </a:p>
        </p:txBody>
      </p:sp>
    </p:spTree>
    <p:extLst>
      <p:ext uri="{BB962C8B-B14F-4D97-AF65-F5344CB8AC3E}">
        <p14:creationId xmlns:p14="http://schemas.microsoft.com/office/powerpoint/2010/main" val="3867775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be thinking</a:t>
            </a:r>
            <a:r>
              <a:rPr lang="en-US" baseline="0" dirty="0" smtClean="0"/>
              <a:t> that using point imposters isn’t a new idea, and you’re right. </a:t>
            </a:r>
          </a:p>
          <a:p>
            <a:endParaRPr lang="en-US" baseline="0" dirty="0" smtClean="0"/>
          </a:p>
          <a:p>
            <a:r>
              <a:rPr lang="en-US" baseline="0" dirty="0" smtClean="0"/>
              <a:t>For example, Imperfect Shadow Mapping uses a point representation to create many low resolution depth maps to approximate indirect illumination. </a:t>
            </a:r>
          </a:p>
          <a:p>
            <a:endParaRPr lang="en-US" baseline="0" dirty="0" smtClean="0"/>
          </a:p>
          <a:p>
            <a:r>
              <a:rPr lang="en-US" baseline="0" dirty="0" smtClean="0"/>
              <a:t>But how you make the points, and how you render images with them are important choices that haven’t been fully explored in a real-time context.</a:t>
            </a:r>
          </a:p>
          <a:p>
            <a:endParaRPr lang="en-US" dirty="0" smtClean="0"/>
          </a:p>
          <a:p>
            <a:r>
              <a:rPr lang="en-US" dirty="0" smtClean="0"/>
              <a:t>The</a:t>
            </a:r>
            <a:r>
              <a:rPr lang="en-US" baseline="0" dirty="0" smtClean="0"/>
              <a:t> general strategy of existing real-time point rendering methods, including Imperfect Shadow Maps, is to capture a sparse point set of the original geometry (usually offline), and fill holes at runtime using elaborate reconstruction and/or other hole filling algorithms. </a:t>
            </a:r>
          </a:p>
          <a:p>
            <a:endParaRPr lang="en-US" baseline="0" dirty="0" smtClean="0"/>
          </a:p>
          <a:p>
            <a:r>
              <a:rPr lang="en-US" baseline="0" dirty="0" smtClean="0"/>
              <a:t>This approach is inherently static, low resolution, error prone, and unable to capture fine details. </a:t>
            </a:r>
          </a:p>
          <a:p>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14</a:t>
            </a:fld>
            <a:endParaRPr lang="en-US"/>
          </a:p>
        </p:txBody>
      </p:sp>
    </p:spTree>
    <p:extLst>
      <p:ext uri="{BB962C8B-B14F-4D97-AF65-F5344CB8AC3E}">
        <p14:creationId xmlns:p14="http://schemas.microsoft.com/office/powerpoint/2010/main" val="2975895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Existing</a:t>
            </a:r>
            <a:r>
              <a:rPr lang="en-US" baseline="0" dirty="0" smtClean="0"/>
              <a:t> approaches go sparse and hole-fill because dense point sets are difficult to regenerate every frame for real-time animation.</a:t>
            </a:r>
          </a:p>
          <a:p>
            <a:endParaRPr lang="en-US" baseline="0" dirty="0" smtClean="0"/>
          </a:p>
          <a:p>
            <a:r>
              <a:rPr lang="en-US" baseline="0" dirty="0" smtClean="0"/>
              <a:t>Games rarely use point-based rendering since 1) the hole-filling and reconstruction techniques required for sparse point set are difficult to optimize on existing GPUs and 2) hole-filling can cause unpredictable quality problems.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also, many approaches to rendering with points require significant alterations to the art pipeline and artist’s toolset.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15</a:t>
            </a:fld>
            <a:endParaRPr lang="en-US"/>
          </a:p>
        </p:txBody>
      </p:sp>
    </p:spTree>
    <p:extLst>
      <p:ext uri="{BB962C8B-B14F-4D97-AF65-F5344CB8AC3E}">
        <p14:creationId xmlns:p14="http://schemas.microsoft.com/office/powerpoint/2010/main" val="492770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Graphics</a:t>
            </a:r>
            <a:r>
              <a:rPr lang="en-US" baseline="0" dirty="0" smtClean="0"/>
              <a:t> hardware solves direct illumination by coupling dense sampling - tailored to the current view - with very simple reconstruction that parallelizes well.</a:t>
            </a:r>
          </a:p>
          <a:p>
            <a:endParaRPr lang="en-US" baseline="0" dirty="0" smtClean="0"/>
          </a:p>
          <a:p>
            <a:r>
              <a:rPr lang="en-US" baseline="0" dirty="0" smtClean="0"/>
              <a:t>Inspired by this, our approach exploits the maturity of the GPU’s raster silicon - and its raw parallelism - by building a high density point set </a:t>
            </a:r>
            <a:r>
              <a:rPr lang="en-US" i="1" baseline="0" dirty="0" smtClean="0"/>
              <a:t>tailored per frame </a:t>
            </a:r>
            <a:r>
              <a:rPr lang="en-US" baseline="0" dirty="0" smtClean="0"/>
              <a:t>to the current multi-view configuration, coupled with relatively simple reconstruction. </a:t>
            </a:r>
            <a:endParaRPr lang="en-US" dirty="0" smtClean="0"/>
          </a:p>
          <a:p>
            <a:endParaRPr lang="en-US" dirty="0" smtClean="0"/>
          </a:p>
          <a:p>
            <a:r>
              <a:rPr lang="en-US" baseline="0" dirty="0" smtClean="0"/>
              <a:t>For this approach to work, we need to transform animated polygons into points suitable for many views very fast. This type of real-time GPU-based view agnostic point generation </a:t>
            </a:r>
            <a:r>
              <a:rPr lang="en-US" i="1" baseline="0" dirty="0" smtClean="0"/>
              <a:t>from polygons </a:t>
            </a:r>
            <a:r>
              <a:rPr lang="en-US" baseline="0" dirty="0" smtClean="0"/>
              <a:t>hasn’t yet received much research attention. </a:t>
            </a:r>
          </a:p>
          <a:p>
            <a:endParaRPr lang="en-US" baseline="0" dirty="0" smtClean="0"/>
          </a:p>
          <a:p>
            <a:r>
              <a:rPr lang="en-US" baseline="0" dirty="0" smtClean="0"/>
              <a:t>Our solution to this problem is called View Independent Rasterization.</a:t>
            </a:r>
          </a:p>
          <a:p>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16</a:t>
            </a:fld>
            <a:endParaRPr lang="en-US"/>
          </a:p>
        </p:txBody>
      </p:sp>
    </p:spTree>
    <p:extLst>
      <p:ext uri="{BB962C8B-B14F-4D97-AF65-F5344CB8AC3E}">
        <p14:creationId xmlns:p14="http://schemas.microsoft.com/office/powerpoint/2010/main" val="2900182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View Independent Rasterization, we generate points with one of the most optimized hardware features of the GPU: the rasterizer</a:t>
            </a:r>
          </a:p>
          <a:p>
            <a:endParaRPr lang="en-US" baseline="0" dirty="0" smtClean="0"/>
          </a:p>
          <a:p>
            <a:r>
              <a:rPr lang="en-US" baseline="0" dirty="0" smtClean="0"/>
              <a:t>The rasterizer is already designed to generate millions of points as fast as possible.</a:t>
            </a:r>
          </a:p>
          <a:p>
            <a:endParaRPr lang="en-US" baseline="0" dirty="0" smtClean="0"/>
          </a:p>
          <a:p>
            <a:r>
              <a:rPr lang="en-US" baseline="0" dirty="0" smtClean="0"/>
              <a:t>The main challenge is that the rasterizer is built to sample polygons in a view-dependent way.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17</a:t>
            </a:fld>
            <a:endParaRPr lang="en-US"/>
          </a:p>
        </p:txBody>
      </p:sp>
    </p:spTree>
    <p:extLst>
      <p:ext uri="{BB962C8B-B14F-4D97-AF65-F5344CB8AC3E}">
        <p14:creationId xmlns:p14="http://schemas.microsoft.com/office/powerpoint/2010/main" val="2633373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means the rasterizer’s samples are uniformly distributed across the view plane – but variably across any given polygon.</a:t>
            </a:r>
          </a:p>
          <a:p>
            <a:endParaRPr lang="en-US" baseline="0" dirty="0" smtClean="0"/>
          </a:p>
          <a:p>
            <a:r>
              <a:rPr lang="en-US" baseline="0" dirty="0" smtClean="0"/>
              <a:t>Additionally, areas of a polygon closer to the view plane will be sampled at a higher rate than those further away (when using perspective projection). </a:t>
            </a:r>
          </a:p>
          <a:p>
            <a:endParaRPr lang="en-US" baseline="0" dirty="0" smtClean="0"/>
          </a:p>
          <a:p>
            <a:r>
              <a:rPr lang="en-US" baseline="0" dirty="0" smtClean="0"/>
              <a:t>This is again, likely just review for most of you, but we want the speed of dedicated raster hardware with more control over how polygons are sampled – and specifically sampling that is not tied to any specific view. </a:t>
            </a:r>
          </a:p>
          <a:p>
            <a:endParaRPr lang="en-US" baseline="0" dirty="0" smtClean="0"/>
          </a:p>
        </p:txBody>
      </p:sp>
      <p:sp>
        <p:nvSpPr>
          <p:cNvPr id="4" name="Slide Number Placeholder 3"/>
          <p:cNvSpPr>
            <a:spLocks noGrp="1"/>
          </p:cNvSpPr>
          <p:nvPr>
            <p:ph type="sldNum" sz="quarter" idx="10"/>
          </p:nvPr>
        </p:nvSpPr>
        <p:spPr/>
        <p:txBody>
          <a:bodyPr/>
          <a:lstStyle/>
          <a:p>
            <a:fld id="{B1E8587F-833D-4104-A5DD-E569F2AA4393}" type="slidenum">
              <a:rPr lang="en-US" smtClean="0"/>
              <a:pPr/>
              <a:t>18</a:t>
            </a:fld>
            <a:endParaRPr lang="en-US"/>
          </a:p>
        </p:txBody>
      </p:sp>
    </p:spTree>
    <p:extLst>
      <p:ext uri="{BB962C8B-B14F-4D97-AF65-F5344CB8AC3E}">
        <p14:creationId xmlns:p14="http://schemas.microsoft.com/office/powerpoint/2010/main" val="1305418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accomplish this we take advantage of a special case - when the view plane and polygon’s plane are parallel the sampling rate is uniform across both planes. </a:t>
            </a:r>
          </a:p>
          <a:p>
            <a:endParaRPr lang="en-US" baseline="0" dirty="0" smtClean="0"/>
          </a:p>
          <a:p>
            <a:r>
              <a:rPr lang="en-US" baseline="0" dirty="0" smtClean="0"/>
              <a:t>If we ensure the convex hull of a polygon fits within the view volume, we can create a very fast, view-independent polygonal sampler (or point generator) out of the rasterizer.</a:t>
            </a:r>
          </a:p>
        </p:txBody>
      </p:sp>
      <p:sp>
        <p:nvSpPr>
          <p:cNvPr id="4" name="Slide Number Placeholder 3"/>
          <p:cNvSpPr>
            <a:spLocks noGrp="1"/>
          </p:cNvSpPr>
          <p:nvPr>
            <p:ph type="sldNum" sz="quarter" idx="10"/>
          </p:nvPr>
        </p:nvSpPr>
        <p:spPr/>
        <p:txBody>
          <a:bodyPr/>
          <a:lstStyle/>
          <a:p>
            <a:fld id="{B1E8587F-833D-4104-A5DD-E569F2AA4393}" type="slidenum">
              <a:rPr lang="en-US" smtClean="0"/>
              <a:pPr/>
              <a:t>19</a:t>
            </a:fld>
            <a:endParaRPr lang="en-US"/>
          </a:p>
        </p:txBody>
      </p:sp>
    </p:spTree>
    <p:extLst>
      <p:ext uri="{BB962C8B-B14F-4D97-AF65-F5344CB8AC3E}">
        <p14:creationId xmlns:p14="http://schemas.microsoft.com/office/powerpoint/2010/main" val="3624999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short paper and today’s talk present emerging solutions from our research that address important limitations of existing real-time multi-view rendering methods using the GPU.</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goal is to produce realistic multi-view effects (like shadows and reflections) in real-time for use in applications like games. </a:t>
            </a:r>
          </a:p>
          <a:p>
            <a:endParaRPr lang="en-US" baseline="0" dirty="0" smtClean="0"/>
          </a:p>
        </p:txBody>
      </p:sp>
      <p:sp>
        <p:nvSpPr>
          <p:cNvPr id="4" name="Slide Number Placeholder 3"/>
          <p:cNvSpPr>
            <a:spLocks noGrp="1"/>
          </p:cNvSpPr>
          <p:nvPr>
            <p:ph type="sldNum" sz="quarter" idx="10"/>
          </p:nvPr>
        </p:nvSpPr>
        <p:spPr/>
        <p:txBody>
          <a:bodyPr/>
          <a:lstStyle/>
          <a:p>
            <a:fld id="{B1E8587F-833D-4104-A5DD-E569F2AA4393}" type="slidenum">
              <a:rPr lang="en-US" smtClean="0"/>
              <a:pPr/>
              <a:t>2</a:t>
            </a:fld>
            <a:endParaRPr lang="en-US"/>
          </a:p>
        </p:txBody>
      </p:sp>
    </p:spTree>
    <p:extLst>
      <p:ext uri="{BB962C8B-B14F-4D97-AF65-F5344CB8AC3E}">
        <p14:creationId xmlns:p14="http://schemas.microsoft.com/office/powerpoint/2010/main" val="1791897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Shown here, when the view plane and polygonal plane are parallel the polygon‘s sampling rate will </a:t>
            </a:r>
            <a:r>
              <a:rPr lang="en-US" i="1" baseline="0" dirty="0" smtClean="0"/>
              <a:t>uniformly</a:t>
            </a:r>
            <a:r>
              <a:rPr lang="en-US" baseline="0" dirty="0" smtClean="0"/>
              <a:t> increase or decrease proportional to its projected area. </a:t>
            </a:r>
          </a:p>
          <a:p>
            <a:endParaRPr lang="en-US" baseline="0" dirty="0" smtClean="0"/>
          </a:p>
          <a:p>
            <a:r>
              <a:rPr lang="en-US" baseline="0" dirty="0" smtClean="0"/>
              <a:t>Altering the projected area is as simple as moving the polygon closer to or further away from the view plane (with perspective projection) or scaling the size of the near plane (with orthographic projection).</a:t>
            </a:r>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20</a:t>
            </a:fld>
            <a:endParaRPr lang="en-US"/>
          </a:p>
        </p:txBody>
      </p:sp>
    </p:spTree>
    <p:extLst>
      <p:ext uri="{BB962C8B-B14F-4D97-AF65-F5344CB8AC3E}">
        <p14:creationId xmlns:p14="http://schemas.microsoft.com/office/powerpoint/2010/main" val="2715884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implement</a:t>
            </a:r>
            <a:r>
              <a:rPr lang="en-US" baseline="0" dirty="0" smtClean="0"/>
              <a:t> view independent</a:t>
            </a:r>
            <a:r>
              <a:rPr lang="en-US" dirty="0" smtClean="0"/>
              <a:t> rasterization of arbitrary</a:t>
            </a:r>
            <a:r>
              <a:rPr lang="en-US" baseline="0" dirty="0" smtClean="0"/>
              <a:t> polygons, we compute and apply a transformation matrix to each polygon in the GPU’s geometry stage before rasterization. </a:t>
            </a:r>
          </a:p>
          <a:p>
            <a:endParaRPr lang="en-US" baseline="0" dirty="0" smtClean="0"/>
          </a:p>
          <a:p>
            <a:r>
              <a:rPr lang="en-US" baseline="0" dirty="0" smtClean="0"/>
              <a:t>The matrix is shown here, where N U and V are mutually orthogonal unit vectors which form the polygon’s basis frame. N is the surface normal and the vector C is the translation of the polygon’s centroid to the world origin. D controls the sampling rate of the polygon when a perspective projection is used. </a:t>
            </a:r>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21</a:t>
            </a:fld>
            <a:endParaRPr lang="en-US"/>
          </a:p>
        </p:txBody>
      </p:sp>
    </p:spTree>
    <p:extLst>
      <p:ext uri="{BB962C8B-B14F-4D97-AF65-F5344CB8AC3E}">
        <p14:creationId xmlns:p14="http://schemas.microsoft.com/office/powerpoint/2010/main" val="3703279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show how we implement VIR in the GPU’s graphics pipeline.</a:t>
            </a:r>
          </a:p>
          <a:p>
            <a:endParaRPr lang="en-US" baseline="0" dirty="0" smtClean="0"/>
          </a:p>
          <a:p>
            <a:r>
              <a:rPr lang="en-US" baseline="0" dirty="0" smtClean="0"/>
              <a:t>The geometry shader has access to information for an entire primitive – and is able to compute and apply the view independent transformation efficiently in parallel. </a:t>
            </a:r>
          </a:p>
          <a:p>
            <a:endParaRPr lang="en-US" baseline="0" dirty="0" smtClean="0"/>
          </a:p>
          <a:p>
            <a:r>
              <a:rPr lang="en-US" baseline="0" dirty="0" smtClean="0"/>
              <a:t>The rasterizer produces point samples and the pixel shader stores them in a data structure. Our preliminary implementation uses an unstructured linear buffer (for simplicity), but an arbitrary data structure – like a BVH or Octree - can be used instead.</a:t>
            </a:r>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22</a:t>
            </a:fld>
            <a:endParaRPr lang="en-US"/>
          </a:p>
        </p:txBody>
      </p:sp>
    </p:spTree>
    <p:extLst>
      <p:ext uri="{BB962C8B-B14F-4D97-AF65-F5344CB8AC3E}">
        <p14:creationId xmlns:p14="http://schemas.microsoft.com/office/powerpoint/2010/main" val="267677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can quickly sample every polygon independent of view</a:t>
            </a:r>
            <a:r>
              <a:rPr lang="en-US" baseline="0" dirty="0" smtClean="0"/>
              <a:t>, we need to find the appropriate sampling rate for the multiple views the current frame cares about.</a:t>
            </a:r>
          </a:p>
          <a:p>
            <a:endParaRPr lang="en-US" baseline="0" dirty="0" smtClean="0"/>
          </a:p>
          <a:p>
            <a:r>
              <a:rPr lang="en-US" baseline="0" dirty="0" smtClean="0"/>
              <a:t>If a polygon is sampled uniformly at the most demanding rate - of the most demanding view - then we can guarantee the polygon will be reproduced in all output images without gaps or holes.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Because of the uniform sampling in VIR, the multi-view sampling rate of a polygon is represented by a single value. For illustration, we call this value D, and it is computed as the shortest distance from the polygon to all view centers.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1E8587F-833D-4104-A5DD-E569F2AA4393}" type="slidenum">
              <a:rPr lang="en-US" smtClean="0"/>
              <a:pPr/>
              <a:t>23</a:t>
            </a:fld>
            <a:endParaRPr lang="en-US"/>
          </a:p>
        </p:txBody>
      </p:sp>
    </p:spTree>
    <p:extLst>
      <p:ext uri="{BB962C8B-B14F-4D97-AF65-F5344CB8AC3E}">
        <p14:creationId xmlns:p14="http://schemas.microsoft.com/office/powerpoint/2010/main" val="2277397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we are interested in many, even hundreds, of views we will need to compute a lot of distances. A 2D method we reference here solves the distance problem efficiently.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this approach we are able to afford many distance computations in GPU </a:t>
            </a:r>
            <a:r>
              <a:rPr lang="en-US" baseline="0" dirty="0" err="1" smtClean="0"/>
              <a:t>shaders</a:t>
            </a:r>
            <a:r>
              <a:rPr lang="en-US" baseline="0" dirty="0" smtClean="0"/>
              <a:t> even on a tight budget. </a:t>
            </a:r>
          </a:p>
        </p:txBody>
      </p:sp>
      <p:sp>
        <p:nvSpPr>
          <p:cNvPr id="4" name="Slide Number Placeholder 3"/>
          <p:cNvSpPr>
            <a:spLocks noGrp="1"/>
          </p:cNvSpPr>
          <p:nvPr>
            <p:ph type="sldNum" sz="quarter" idx="10"/>
          </p:nvPr>
        </p:nvSpPr>
        <p:spPr/>
        <p:txBody>
          <a:bodyPr/>
          <a:lstStyle/>
          <a:p>
            <a:fld id="{B1E8587F-833D-4104-A5DD-E569F2AA4393}" type="slidenum">
              <a:rPr lang="en-US" smtClean="0"/>
              <a:pPr/>
              <a:t>24</a:t>
            </a:fld>
            <a:endParaRPr lang="en-US"/>
          </a:p>
        </p:txBody>
      </p:sp>
    </p:spTree>
    <p:extLst>
      <p:ext uri="{BB962C8B-B14F-4D97-AF65-F5344CB8AC3E}">
        <p14:creationId xmlns:p14="http://schemas.microsoft.com/office/powerpoint/2010/main" val="2407215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Polygonal </a:t>
            </a:r>
            <a:r>
              <a:rPr lang="en-US" baseline="0" dirty="0" smtClean="0"/>
              <a:t>sampling is very flexible since </a:t>
            </a:r>
            <a:r>
              <a:rPr lang="en-US" dirty="0" smtClean="0"/>
              <a:t>View Independent Rasterization is a combination</a:t>
            </a:r>
            <a:r>
              <a:rPr lang="en-US" baseline="0" dirty="0" smtClean="0"/>
              <a:t> of </a:t>
            </a:r>
            <a:r>
              <a:rPr lang="en-US" dirty="0" smtClean="0"/>
              <a:t>programmable</a:t>
            </a:r>
            <a:r>
              <a:rPr lang="en-US" baseline="0" dirty="0" smtClean="0"/>
              <a:t> </a:t>
            </a:r>
            <a:r>
              <a:rPr lang="en-US" baseline="0" dirty="0" err="1" smtClean="0"/>
              <a:t>shaders</a:t>
            </a:r>
            <a:r>
              <a:rPr lang="en-US" baseline="0" dirty="0" smtClean="0"/>
              <a:t> and fixed function hardware.</a:t>
            </a:r>
          </a:p>
          <a:p>
            <a:endParaRPr lang="en-US" baseline="0" dirty="0" smtClean="0"/>
          </a:p>
          <a:p>
            <a:r>
              <a:rPr lang="en-US" baseline="0" dirty="0" smtClean="0"/>
              <a:t>For example, since the Geometry shader is capable of outputting duplicated primitives, we can create multiple unique point sets – of differing levels of detail - on the fly - without traversing the original geometry more than once. </a:t>
            </a:r>
          </a:p>
          <a:p>
            <a:endParaRPr lang="en-US" baseline="0" dirty="0" smtClean="0"/>
          </a:p>
          <a:p>
            <a:r>
              <a:rPr lang="en-US" baseline="0" dirty="0" smtClean="0"/>
              <a:t>This is pretty handy if we detect that the sampling rates (or computed distances between view centers) are very different for a polygon. </a:t>
            </a:r>
          </a:p>
          <a:p>
            <a:endParaRPr lang="en-US" baseline="0" dirty="0" smtClean="0"/>
          </a:p>
          <a:p>
            <a:r>
              <a:rPr lang="en-US" baseline="0" dirty="0" smtClean="0"/>
              <a:t>These points sets can be stored independently, progressively, or in a spatial data structure and selected during rendering. </a:t>
            </a:r>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25</a:t>
            </a:fld>
            <a:endParaRPr lang="en-US"/>
          </a:p>
        </p:txBody>
      </p:sp>
    </p:spTree>
    <p:extLst>
      <p:ext uri="{BB962C8B-B14F-4D97-AF65-F5344CB8AC3E}">
        <p14:creationId xmlns:p14="http://schemas.microsoft.com/office/powerpoint/2010/main" val="3281564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a:t>
            </a:r>
            <a:r>
              <a:rPr lang="en-US" baseline="0" dirty="0" smtClean="0"/>
              <a:t> multi-view</a:t>
            </a:r>
            <a:r>
              <a:rPr lang="en-US" dirty="0" smtClean="0"/>
              <a:t> point set is generated we perform</a:t>
            </a:r>
            <a:r>
              <a:rPr lang="en-US" baseline="0" dirty="0" smtClean="0"/>
              <a:t> point rendering using Compute </a:t>
            </a:r>
            <a:r>
              <a:rPr lang="en-US" baseline="0" dirty="0" err="1" smtClean="0"/>
              <a:t>shaders</a:t>
            </a:r>
            <a:r>
              <a:rPr lang="en-US" baseline="0" dirty="0" smtClean="0"/>
              <a:t>. Race conditions are resolved and z-buffering is performed using atomic functions. </a:t>
            </a:r>
            <a:endParaRPr lang="en-US" dirty="0" smtClean="0"/>
          </a:p>
          <a:p>
            <a:endParaRPr lang="en-US" dirty="0" smtClean="0"/>
          </a:p>
          <a:p>
            <a:r>
              <a:rPr lang="en-US" dirty="0" smtClean="0"/>
              <a:t>Although</a:t>
            </a:r>
            <a:r>
              <a:rPr lang="en-US" baseline="0" dirty="0" smtClean="0"/>
              <a:t> atomic functions aren’t as fast as the dedicated Z ROP and C ROP hardware used in the graphics pipeline’s output merger - unlike the graphics pipeline - we are able to render many images simultaneously when using GPU Compute instead. We observe a significant performance improvement with this approach.</a:t>
            </a:r>
            <a:endParaRPr lang="en-US" dirty="0" smtClean="0"/>
          </a:p>
        </p:txBody>
      </p:sp>
      <p:sp>
        <p:nvSpPr>
          <p:cNvPr id="4" name="Slide Number Placeholder 3"/>
          <p:cNvSpPr>
            <a:spLocks noGrp="1"/>
          </p:cNvSpPr>
          <p:nvPr>
            <p:ph type="sldNum" sz="quarter" idx="10"/>
          </p:nvPr>
        </p:nvSpPr>
        <p:spPr/>
        <p:txBody>
          <a:bodyPr/>
          <a:lstStyle/>
          <a:p>
            <a:fld id="{B1E8587F-833D-4104-A5DD-E569F2AA4393}" type="slidenum">
              <a:rPr lang="en-US" smtClean="0"/>
              <a:pPr/>
              <a:t>26</a:t>
            </a:fld>
            <a:endParaRPr lang="en-US"/>
          </a:p>
        </p:txBody>
      </p:sp>
    </p:spTree>
    <p:extLst>
      <p:ext uri="{BB962C8B-B14F-4D97-AF65-F5344CB8AC3E}">
        <p14:creationId xmlns:p14="http://schemas.microsoft.com/office/powerpoint/2010/main" val="1914201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implemented and tested VIR’s ability to process</a:t>
            </a:r>
            <a:r>
              <a:rPr lang="en-US" baseline="0" dirty="0" smtClean="0"/>
              <a:t> geometry and create points – highlighted here in orange - with the end goal of accelerating the rendering of many depth maps used for soft shadowing.</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compute the appropriate multi-view sampling rate for 128 views on an area light.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Highlighted in blue, we measured the GPU performance of rendering the points VIR generates into many depth map images. </a:t>
            </a:r>
          </a:p>
          <a:p>
            <a:endParaRPr lang="en-US" baseline="0" dirty="0" smtClean="0"/>
          </a:p>
          <a:p>
            <a:r>
              <a:rPr lang="en-US" dirty="0" smtClean="0"/>
              <a:t>We tested a set of models of</a:t>
            </a:r>
            <a:r>
              <a:rPr lang="en-US" baseline="0" dirty="0" smtClean="0"/>
              <a:t> varying geometric complexity, ranging from around 50 thousand to 2 million triangles. </a:t>
            </a:r>
          </a:p>
          <a:p>
            <a:endParaRPr lang="en-US" baseline="0" dirty="0" smtClean="0"/>
          </a:p>
          <a:p>
            <a:r>
              <a:rPr lang="en-US" baseline="0" dirty="0" smtClean="0"/>
              <a:t>Overall the performance results are encouraging, and at times faster than the multi-pass rasterization of polygons.</a:t>
            </a:r>
          </a:p>
          <a:p>
            <a:endParaRPr lang="en-US" baseline="0" dirty="0" smtClean="0"/>
          </a:p>
        </p:txBody>
      </p:sp>
      <p:sp>
        <p:nvSpPr>
          <p:cNvPr id="4" name="Slide Number Placeholder 3"/>
          <p:cNvSpPr>
            <a:spLocks noGrp="1"/>
          </p:cNvSpPr>
          <p:nvPr>
            <p:ph type="sldNum" sz="quarter" idx="10"/>
          </p:nvPr>
        </p:nvSpPr>
        <p:spPr/>
        <p:txBody>
          <a:bodyPr/>
          <a:lstStyle/>
          <a:p>
            <a:fld id="{B1E8587F-833D-4104-A5DD-E569F2AA4393}" type="slidenum">
              <a:rPr lang="en-US" smtClean="0"/>
              <a:pPr/>
              <a:t>27</a:t>
            </a:fld>
            <a:endParaRPr lang="en-US"/>
          </a:p>
        </p:txBody>
      </p:sp>
    </p:spTree>
    <p:extLst>
      <p:ext uri="{BB962C8B-B14F-4D97-AF65-F5344CB8AC3E}">
        <p14:creationId xmlns:p14="http://schemas.microsoft.com/office/powerpoint/2010/main" val="666501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visual quality of soft</a:t>
            </a:r>
            <a:r>
              <a:rPr lang="en-US" baseline="0" dirty="0" smtClean="0"/>
              <a:t> shadows produced by VIR and our parallel image rendering using points is excellent. </a:t>
            </a:r>
          </a:p>
          <a:p>
            <a:endParaRPr lang="en-US" baseline="0" dirty="0" smtClean="0"/>
          </a:p>
          <a:p>
            <a:r>
              <a:rPr lang="en-US" baseline="0" dirty="0" smtClean="0"/>
              <a:t>Shown here are soft shadows produced by standard Multi-Pass Rasterization of a 2 million polygon Lucy model. The GPU time required to produce the entire image is not real-time speed. </a:t>
            </a:r>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28</a:t>
            </a:fld>
            <a:endParaRPr lang="en-US"/>
          </a:p>
        </p:txBody>
      </p:sp>
    </p:spTree>
    <p:extLst>
      <p:ext uri="{BB962C8B-B14F-4D97-AF65-F5344CB8AC3E}">
        <p14:creationId xmlns:p14="http://schemas.microsoft.com/office/powerpoint/2010/main" val="2119341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here are soft shadows produced by View Independent Rasterization of the same 2 million polygon model. VIR generates nearly 600 thousand points, which are rendered in parallel to 128 depth maps using GPU Compute.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approach is almost 8 times faster, and fits within real-time budgets, while still producing very high quality soft shadows without any holes.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 minor “bloating” of the shadow occurs compared to the reference rasterization. (flip back and forth)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29</a:t>
            </a:fld>
            <a:endParaRPr lang="en-US"/>
          </a:p>
        </p:txBody>
      </p:sp>
    </p:spTree>
    <p:extLst>
      <p:ext uri="{BB962C8B-B14F-4D97-AF65-F5344CB8AC3E}">
        <p14:creationId xmlns:p14="http://schemas.microsoft.com/office/powerpoint/2010/main" val="1966218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Due to the complexity of modern games, game engines, GPUs, and graphics APIs, we aim for simple solutions that don’t require major changes to existing asset pipelines. </a:t>
            </a:r>
          </a:p>
        </p:txBody>
      </p:sp>
      <p:sp>
        <p:nvSpPr>
          <p:cNvPr id="4" name="Slide Number Placeholder 3"/>
          <p:cNvSpPr>
            <a:spLocks noGrp="1"/>
          </p:cNvSpPr>
          <p:nvPr>
            <p:ph type="sldNum" sz="quarter" idx="10"/>
          </p:nvPr>
        </p:nvSpPr>
        <p:spPr/>
        <p:txBody>
          <a:bodyPr/>
          <a:lstStyle/>
          <a:p>
            <a:fld id="{B1E8587F-833D-4104-A5DD-E569F2AA4393}" type="slidenum">
              <a:rPr lang="en-US" smtClean="0"/>
              <a:pPr/>
              <a:t>3</a:t>
            </a:fld>
            <a:endParaRPr lang="en-US"/>
          </a:p>
        </p:txBody>
      </p:sp>
    </p:spTree>
    <p:extLst>
      <p:ext uri="{BB962C8B-B14F-4D97-AF65-F5344CB8AC3E}">
        <p14:creationId xmlns:p14="http://schemas.microsoft.com/office/powerpoint/2010/main" val="2271594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we show the differences in how pixels are marked as “covered” between standard rasterization, point rendering with VIR, and conservative rasterization.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bloating artifact is caused by the nearest neighbor snapping of points to pixels that standard rasterization ignores.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Increasing the target view’s image resolution decreases the bloat, but it’s important to note that although standard rasterization is our reference, it is also biased towards </a:t>
            </a:r>
            <a:r>
              <a:rPr lang="en-US" baseline="0" dirty="0" err="1" smtClean="0"/>
              <a:t>undersampling</a:t>
            </a:r>
            <a:r>
              <a:rPr lang="en-US" baseline="0" dirty="0" smtClean="0"/>
              <a:t> – and also isn’t completely correct.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simply the best proxy for a reference solution that real-time applications - like games - can consider.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30</a:t>
            </a:fld>
            <a:endParaRPr lang="en-US"/>
          </a:p>
        </p:txBody>
      </p:sp>
    </p:spTree>
    <p:extLst>
      <p:ext uri="{BB962C8B-B14F-4D97-AF65-F5344CB8AC3E}">
        <p14:creationId xmlns:p14="http://schemas.microsoft.com/office/powerpoint/2010/main" val="2183336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results are just the beginning of our work, and are encouraging us to pursue the ideas further. </a:t>
            </a:r>
          </a:p>
          <a:p>
            <a:endParaRPr lang="en-US" baseline="0" dirty="0" smtClean="0"/>
          </a:p>
          <a:p>
            <a:r>
              <a:rPr lang="en-US" baseline="0" dirty="0" smtClean="0"/>
              <a:t>Since this is a short paper and presentation there are quite a few details and ideas we’ve had to leave out. Please come talk with us to discuss if you are interested.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31</a:t>
            </a:fld>
            <a:endParaRPr lang="en-US"/>
          </a:p>
        </p:txBody>
      </p:sp>
    </p:spTree>
    <p:extLst>
      <p:ext uri="{BB962C8B-B14F-4D97-AF65-F5344CB8AC3E}">
        <p14:creationId xmlns:p14="http://schemas.microsoft.com/office/powerpoint/2010/main" val="2628950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few of the remaining challenges include how to handle sub-pixel projected polygons, as well as exceptionally large or skewed polygons. We have also begun a more in-depth analysis of level of detail and reduction of oversampling during point rendering. </a:t>
            </a:r>
          </a:p>
          <a:p>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32</a:t>
            </a:fld>
            <a:endParaRPr lang="en-US"/>
          </a:p>
        </p:txBody>
      </p:sp>
    </p:spTree>
    <p:extLst>
      <p:ext uri="{BB962C8B-B14F-4D97-AF65-F5344CB8AC3E}">
        <p14:creationId xmlns:p14="http://schemas.microsoft.com/office/powerpoint/2010/main" val="3156291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a:t>
            </a:r>
            <a:r>
              <a:rPr lang="en-US" dirty="0" smtClean="0"/>
              <a:t>you </a:t>
            </a:r>
            <a:r>
              <a:rPr lang="en-US" dirty="0" smtClean="0"/>
              <a:t>for </a:t>
            </a:r>
            <a:r>
              <a:rPr lang="en-US" dirty="0" smtClean="0"/>
              <a:t>listening…</a:t>
            </a:r>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33</a:t>
            </a:fld>
            <a:endParaRPr lang="en-US"/>
          </a:p>
        </p:txBody>
      </p:sp>
    </p:spTree>
    <p:extLst>
      <p:ext uri="{BB962C8B-B14F-4D97-AF65-F5344CB8AC3E}">
        <p14:creationId xmlns:p14="http://schemas.microsoft.com/office/powerpoint/2010/main" val="2495976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feel</a:t>
            </a:r>
            <a:r>
              <a:rPr lang="en-US" baseline="0" dirty="0" smtClean="0"/>
              <a:t> </a:t>
            </a:r>
            <a:r>
              <a:rPr lang="en-US" baseline="0" dirty="0" smtClean="0"/>
              <a:t>free to contact me on Twitter. </a:t>
            </a:r>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34</a:t>
            </a:fld>
            <a:endParaRPr lang="en-US"/>
          </a:p>
        </p:txBody>
      </p:sp>
    </p:spTree>
    <p:extLst>
      <p:ext uri="{BB962C8B-B14F-4D97-AF65-F5344CB8AC3E}">
        <p14:creationId xmlns:p14="http://schemas.microsoft.com/office/powerpoint/2010/main" val="2139628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part of our work is concerned with exploring the performance differences between the compute pipeline and graphics pipeline as avenues to implement parallel image construction. </a:t>
            </a:r>
            <a:endParaRPr lang="en-US" dirty="0" smtClean="0"/>
          </a:p>
          <a:p>
            <a:endParaRPr lang="en-US" dirty="0" smtClean="0"/>
          </a:p>
          <a:p>
            <a:r>
              <a:rPr lang="en-US" dirty="0" smtClean="0"/>
              <a:t>With the introduction</a:t>
            </a:r>
            <a:r>
              <a:rPr lang="en-US" baseline="0" dirty="0" smtClean="0"/>
              <a:t> of the compute pipeline, the full capability of the GPU as a same instruction multiple data (SIMD) parallel processor is now available to us. </a:t>
            </a:r>
          </a:p>
          <a:p>
            <a:endParaRPr lang="en-US" baseline="0" dirty="0" smtClean="0"/>
          </a:p>
          <a:p>
            <a:r>
              <a:rPr lang="en-US" baseline="0" dirty="0" smtClean="0"/>
              <a:t>Because of this, we are now able to create many images in parallel – similar to the way vertices or fragments are processed. Points are splatted to images all at once and atomic functions are used to resolve visibility. </a:t>
            </a:r>
          </a:p>
          <a:p>
            <a:endParaRPr lang="en-US" baseline="0" dirty="0" smtClean="0"/>
          </a:p>
          <a:p>
            <a:r>
              <a:rPr lang="en-US" baseline="0" dirty="0" smtClean="0"/>
              <a:t>With new features also being added to the graphics pipeline, there are no less than 6 different ways to accomplish this task on modern GPUs.  In this part of our work, we are more engineering focused – systematically implementing and comparing the different methods to determine which is best.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36</a:t>
            </a:fld>
            <a:endParaRPr lang="en-US"/>
          </a:p>
        </p:txBody>
      </p:sp>
    </p:spTree>
    <p:extLst>
      <p:ext uri="{BB962C8B-B14F-4D97-AF65-F5344CB8AC3E}">
        <p14:creationId xmlns:p14="http://schemas.microsoft.com/office/powerpoint/2010/main" val="1601780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Algorithms that</a:t>
            </a:r>
            <a:r>
              <a:rPr lang="en-US" baseline="0" dirty="0" smtClean="0"/>
              <a:t> construct images from points using the GPU exist on a continuum between iterative and fully parallel. </a:t>
            </a:r>
          </a:p>
          <a:p>
            <a:endParaRPr lang="en-US" baseline="0" dirty="0" smtClean="0"/>
          </a:p>
          <a:p>
            <a:r>
              <a:rPr lang="en-US" baseline="0" dirty="0" smtClean="0"/>
              <a:t>Platform constraints, application requirements, and available memory will influence the amount of parallelism which is possible during image construction. </a:t>
            </a:r>
          </a:p>
          <a:p>
            <a:endParaRPr lang="en-US" baseline="0" dirty="0" smtClean="0"/>
          </a:p>
          <a:p>
            <a:r>
              <a:rPr lang="en-US" baseline="0" dirty="0" smtClean="0"/>
              <a:t>In the proposal document, I’ve detailed the 6 methods which I plan to implement and compare. </a:t>
            </a:r>
          </a:p>
          <a:p>
            <a:endParaRPr lang="en-US" baseline="0" dirty="0" smtClean="0"/>
          </a:p>
          <a:p>
            <a:r>
              <a:rPr lang="en-US" baseline="0" dirty="0" smtClean="0"/>
              <a:t>Since these implementations are fairly straightforward, I’ve omitted their details from the presentation for brevity.</a:t>
            </a:r>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37</a:t>
            </a:fld>
            <a:endParaRPr lang="en-US"/>
          </a:p>
        </p:txBody>
      </p:sp>
    </p:spTree>
    <p:extLst>
      <p:ext uri="{BB962C8B-B14F-4D97-AF65-F5344CB8AC3E}">
        <p14:creationId xmlns:p14="http://schemas.microsoft.com/office/powerpoint/2010/main" val="3374912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work-around this problem by changing the multi-view rendering primitive to points.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basic premise of point based rendering is that polygonal representations are no longer advantageous when a polygon covers only a single pixel of the output image.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the geometric complexity of interactive applications has increased so much (as shown by the Square </a:t>
            </a:r>
            <a:r>
              <a:rPr lang="en-US" baseline="0" dirty="0" err="1" smtClean="0"/>
              <a:t>Enix</a:t>
            </a:r>
            <a:r>
              <a:rPr lang="en-US" baseline="0" dirty="0" smtClean="0"/>
              <a:t> demo) polygons are getting smaller and cover less and less of the output image.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makes the efficiency of multi-pass rasterization much worse, but it is also a situation point-based rendering is designed to address. </a:t>
            </a:r>
          </a:p>
          <a:p>
            <a:endParaRPr lang="en-US" baseline="0" dirty="0" smtClean="0"/>
          </a:p>
          <a:p>
            <a:r>
              <a:rPr lang="en-US" baseline="0" dirty="0" smtClean="0"/>
              <a:t>Points have a number of desirable qualities, including containing all the information needed for rendering – which can reduce redundancy.</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use of points as the primary rendering primitive has been demonstrated in offline systems as a viable strategy to accelerate the rendering of complex multi-view effects including ambient occlusion and diffuse global illumination. </a:t>
            </a:r>
          </a:p>
          <a:p>
            <a:endParaRPr lang="en-US" baseline="0" dirty="0" smtClean="0"/>
          </a:p>
        </p:txBody>
      </p:sp>
      <p:sp>
        <p:nvSpPr>
          <p:cNvPr id="4" name="Slide Number Placeholder 3"/>
          <p:cNvSpPr>
            <a:spLocks noGrp="1"/>
          </p:cNvSpPr>
          <p:nvPr>
            <p:ph type="sldNum" sz="quarter" idx="10"/>
          </p:nvPr>
        </p:nvSpPr>
        <p:spPr/>
        <p:txBody>
          <a:bodyPr/>
          <a:lstStyle/>
          <a:p>
            <a:fld id="{B1E8587F-833D-4104-A5DD-E569F2AA4393}" type="slidenum">
              <a:rPr lang="en-US" smtClean="0"/>
              <a:pPr/>
              <a:t>38</a:t>
            </a:fld>
            <a:endParaRPr lang="en-US"/>
          </a:p>
        </p:txBody>
      </p:sp>
    </p:spTree>
    <p:extLst>
      <p:ext uri="{BB962C8B-B14F-4D97-AF65-F5344CB8AC3E}">
        <p14:creationId xmlns:p14="http://schemas.microsoft.com/office/powerpoint/2010/main" val="292651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past 20 years, real-time</a:t>
            </a:r>
            <a:r>
              <a:rPr lang="en-US" baseline="0" dirty="0" smtClean="0"/>
              <a:t> computer graphics has experienced a staggering amount of progress. </a:t>
            </a:r>
          </a:p>
        </p:txBody>
      </p:sp>
      <p:sp>
        <p:nvSpPr>
          <p:cNvPr id="4" name="Slide Number Placeholder 3"/>
          <p:cNvSpPr>
            <a:spLocks noGrp="1"/>
          </p:cNvSpPr>
          <p:nvPr>
            <p:ph type="sldNum" sz="quarter" idx="10"/>
          </p:nvPr>
        </p:nvSpPr>
        <p:spPr/>
        <p:txBody>
          <a:bodyPr/>
          <a:lstStyle/>
          <a:p>
            <a:fld id="{B1E8587F-833D-4104-A5DD-E569F2AA4393}" type="slidenum">
              <a:rPr lang="en-US" smtClean="0"/>
              <a:pPr/>
              <a:t>4</a:t>
            </a:fld>
            <a:endParaRPr lang="en-US"/>
          </a:p>
        </p:txBody>
      </p:sp>
    </p:spTree>
    <p:extLst>
      <p:ext uri="{BB962C8B-B14F-4D97-AF65-F5344CB8AC3E}">
        <p14:creationId xmlns:p14="http://schemas.microsoft.com/office/powerpoint/2010/main" val="799725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But despite</a:t>
            </a:r>
            <a:r>
              <a:rPr lang="en-US" sz="1200" b="0" i="0" kern="1200" baseline="0" dirty="0" smtClean="0">
                <a:solidFill>
                  <a:schemeClr val="tx1"/>
                </a:solidFill>
                <a:effectLst/>
                <a:latin typeface="+mn-lt"/>
                <a:ea typeface="+mn-ea"/>
                <a:cs typeface="+mn-cs"/>
              </a:rPr>
              <a:t> all of this progress, interactive applications – such as video games – demand image quality exceeding that which existing direct illumination, precomputation, and approximate approaches are able to deliver.</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E8587F-833D-4104-A5DD-E569F2AA4393}" type="slidenum">
              <a:rPr lang="en-US" smtClean="0"/>
              <a:pPr/>
              <a:t>5</a:t>
            </a:fld>
            <a:endParaRPr lang="en-US"/>
          </a:p>
        </p:txBody>
      </p:sp>
    </p:spTree>
    <p:extLst>
      <p:ext uri="{BB962C8B-B14F-4D97-AF65-F5344CB8AC3E}">
        <p14:creationId xmlns:p14="http://schemas.microsoft.com/office/powerpoint/2010/main" val="425500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a:t>
            </a:r>
            <a:r>
              <a:rPr lang="en-US" baseline="0" dirty="0" smtClean="0"/>
              <a:t>high-end triple-A games still struggle to correctly reproduce shadows. Here is a beautiful, but flawed image from a recent PlayStation 4 game, The Order: 1886.</a:t>
            </a:r>
          </a:p>
          <a:p>
            <a:endParaRPr lang="en-US" baseline="0" dirty="0" smtClean="0"/>
          </a:p>
          <a:p>
            <a:r>
              <a:rPr lang="en-US" baseline="0" dirty="0" smtClean="0"/>
              <a:t>This game uses the approximate shadowing algorithm Exponential Variance Shadow Mapping (EVSM).</a:t>
            </a:r>
          </a:p>
        </p:txBody>
      </p:sp>
      <p:sp>
        <p:nvSpPr>
          <p:cNvPr id="4" name="Slide Number Placeholder 3"/>
          <p:cNvSpPr>
            <a:spLocks noGrp="1"/>
          </p:cNvSpPr>
          <p:nvPr>
            <p:ph type="sldNum" sz="quarter" idx="10"/>
          </p:nvPr>
        </p:nvSpPr>
        <p:spPr/>
        <p:txBody>
          <a:bodyPr/>
          <a:lstStyle/>
          <a:p>
            <a:fld id="{B1E8587F-833D-4104-A5DD-E569F2AA4393}" type="slidenum">
              <a:rPr lang="en-US" smtClean="0"/>
              <a:pPr/>
              <a:t>6</a:t>
            </a:fld>
            <a:endParaRPr lang="en-US"/>
          </a:p>
        </p:txBody>
      </p:sp>
    </p:spTree>
    <p:extLst>
      <p:ext uri="{BB962C8B-B14F-4D97-AF65-F5344CB8AC3E}">
        <p14:creationId xmlns:p14="http://schemas.microsoft.com/office/powerpoint/2010/main" val="287480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not</a:t>
            </a:r>
            <a:r>
              <a:rPr lang="en-US" baseline="0" dirty="0" smtClean="0"/>
              <a:t> immediately obvious, in </a:t>
            </a:r>
            <a:r>
              <a:rPr lang="en-US" dirty="0" smtClean="0"/>
              <a:t>areas where there are multiple shadows overlapping something is not right.</a:t>
            </a:r>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7</a:t>
            </a:fld>
            <a:endParaRPr lang="en-US"/>
          </a:p>
        </p:txBody>
      </p:sp>
    </p:spTree>
    <p:extLst>
      <p:ext uri="{BB962C8B-B14F-4D97-AF65-F5344CB8AC3E}">
        <p14:creationId xmlns:p14="http://schemas.microsoft.com/office/powerpoint/2010/main" val="336413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Correctly simulating global lighting effects requires solving multi-dimensional integrals. </a:t>
            </a:r>
          </a:p>
          <a:p>
            <a:endParaRPr lang="en-US" baseline="0" dirty="0" smtClean="0"/>
          </a:p>
          <a:p>
            <a:r>
              <a:rPr lang="en-US" baseline="0" dirty="0" smtClean="0"/>
              <a:t>For example, consider the case of soft shadows. </a:t>
            </a:r>
          </a:p>
          <a:p>
            <a:endParaRPr lang="en-US" baseline="0" dirty="0" smtClean="0"/>
          </a:p>
          <a:p>
            <a:r>
              <a:rPr lang="en-US" baseline="0" dirty="0" smtClean="0"/>
              <a:t>On the left, a point light source requires less computation, but produces an unrealistic shadow with hard edges. In the middle and on the right, an area light source produces a more convincing shadow, but requires evaluating a multi-dimensional integral to determine the amount of light every point receives.</a:t>
            </a:r>
          </a:p>
          <a:p>
            <a:endParaRPr lang="en-US" baseline="0" dirty="0" smtClean="0"/>
          </a:p>
        </p:txBody>
      </p:sp>
      <p:sp>
        <p:nvSpPr>
          <p:cNvPr id="4" name="Slide Number Placeholder 3"/>
          <p:cNvSpPr>
            <a:spLocks noGrp="1"/>
          </p:cNvSpPr>
          <p:nvPr>
            <p:ph type="sldNum" sz="quarter" idx="10"/>
          </p:nvPr>
        </p:nvSpPr>
        <p:spPr/>
        <p:txBody>
          <a:bodyPr/>
          <a:lstStyle/>
          <a:p>
            <a:fld id="{B1E8587F-833D-4104-A5DD-E569F2AA4393}" type="slidenum">
              <a:rPr lang="en-US" smtClean="0"/>
              <a:pPr/>
              <a:t>8</a:t>
            </a:fld>
            <a:endParaRPr lang="en-US"/>
          </a:p>
        </p:txBody>
      </p:sp>
    </p:spTree>
    <p:extLst>
      <p:ext uri="{BB962C8B-B14F-4D97-AF65-F5344CB8AC3E}">
        <p14:creationId xmlns:p14="http://schemas.microsoft.com/office/powerpoint/2010/main" val="3214996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Evaluating the full integral in real time is too costly and is approximated by sampling instead. </a:t>
            </a:r>
          </a:p>
          <a:p>
            <a:endParaRPr lang="en-US" baseline="0" dirty="0" smtClean="0"/>
          </a:p>
          <a:p>
            <a:r>
              <a:rPr lang="en-US" baseline="0" dirty="0" smtClean="0"/>
              <a:t>Using image-based rendering, samples are produced by performing many rasterizations of the geometry from various viewpoints. </a:t>
            </a:r>
          </a:p>
          <a:p>
            <a:endParaRPr lang="en-US" baseline="0" dirty="0" smtClean="0"/>
          </a:p>
          <a:p>
            <a:r>
              <a:rPr lang="en-US" baseline="0" dirty="0" smtClean="0"/>
              <a:t>In the case of shadows cast from an area light, many depth-only rasterizations from slightly different locations on an area light are accumulated to produce a convincing shadow with penumbra.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E8587F-833D-4104-A5DD-E569F2AA4393}" type="slidenum">
              <a:rPr lang="en-US" smtClean="0"/>
              <a:pPr/>
              <a:t>9</a:t>
            </a:fld>
            <a:endParaRPr lang="en-US"/>
          </a:p>
        </p:txBody>
      </p:sp>
    </p:spTree>
    <p:extLst>
      <p:ext uri="{BB962C8B-B14F-4D97-AF65-F5344CB8AC3E}">
        <p14:creationId xmlns:p14="http://schemas.microsoft.com/office/powerpoint/2010/main" val="333629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633662"/>
            <a:ext cx="15544800" cy="2205038"/>
          </a:xfrm>
        </p:spPr>
        <p:txBody>
          <a:bodyPr>
            <a:normAutofit/>
          </a:bodyPr>
          <a:lstStyle>
            <a:lvl1pPr algn="l">
              <a:defRPr sz="5300" b="1" baseline="0">
                <a:solidFill>
                  <a:srgbClr val="3D3D3D"/>
                </a:solidFill>
                <a:latin typeface="Arial" panose="020B0604020202020204" pitchFamily="34" charset="0"/>
                <a:cs typeface="Arial" panose="020B0604020202020204" pitchFamily="34" charset="0"/>
              </a:defRPr>
            </a:lvl1pPr>
          </a:lstStyle>
          <a:p>
            <a:endParaRPr lang="en-US" dirty="0"/>
          </a:p>
        </p:txBody>
      </p:sp>
      <p:sp>
        <p:nvSpPr>
          <p:cNvPr id="3" name="Subtitle 2"/>
          <p:cNvSpPr>
            <a:spLocks noGrp="1"/>
          </p:cNvSpPr>
          <p:nvPr>
            <p:ph type="subTitle" idx="1"/>
          </p:nvPr>
        </p:nvSpPr>
        <p:spPr>
          <a:xfrm>
            <a:off x="990600" y="4838700"/>
            <a:ext cx="12801600" cy="2628900"/>
          </a:xfrm>
        </p:spPr>
        <p:txBody>
          <a:bodyPr>
            <a:normAutofit/>
          </a:bodyPr>
          <a:lstStyle>
            <a:lvl1pPr marL="0" indent="0" algn="l">
              <a:buNone/>
              <a:defRPr sz="2400" b="1">
                <a:solidFill>
                  <a:srgbClr val="434343"/>
                </a:solidFill>
                <a:latin typeface="Arial" panose="020B0604020202020204" pitchFamily="34" charset="0"/>
                <a:cs typeface="Arial" panose="020B0604020202020204" pitchFamily="34" charset="0"/>
              </a:defRPr>
            </a:lvl1pPr>
            <a:lvl2pPr marL="816422" indent="0" algn="ctr">
              <a:buNone/>
              <a:defRPr>
                <a:solidFill>
                  <a:schemeClr val="tx1">
                    <a:tint val="75000"/>
                  </a:schemeClr>
                </a:solidFill>
              </a:defRPr>
            </a:lvl2pPr>
            <a:lvl3pPr marL="1632844" indent="0" algn="ctr">
              <a:buNone/>
              <a:defRPr>
                <a:solidFill>
                  <a:schemeClr val="tx1">
                    <a:tint val="75000"/>
                  </a:schemeClr>
                </a:solidFill>
              </a:defRPr>
            </a:lvl3pPr>
            <a:lvl4pPr marL="2449266" indent="0" algn="ctr">
              <a:buNone/>
              <a:defRPr>
                <a:solidFill>
                  <a:schemeClr val="tx1">
                    <a:tint val="75000"/>
                  </a:schemeClr>
                </a:solidFill>
              </a:defRPr>
            </a:lvl4pPr>
            <a:lvl5pPr marL="3265688" indent="0" algn="ctr">
              <a:buNone/>
              <a:defRPr>
                <a:solidFill>
                  <a:schemeClr val="tx1">
                    <a:tint val="75000"/>
                  </a:schemeClr>
                </a:solidFill>
              </a:defRPr>
            </a:lvl5pPr>
            <a:lvl6pPr marL="4082110" indent="0" algn="ctr">
              <a:buNone/>
              <a:defRPr>
                <a:solidFill>
                  <a:schemeClr val="tx1">
                    <a:tint val="75000"/>
                  </a:schemeClr>
                </a:solidFill>
              </a:defRPr>
            </a:lvl6pPr>
            <a:lvl7pPr marL="4898532" indent="0" algn="ctr">
              <a:buNone/>
              <a:defRPr>
                <a:solidFill>
                  <a:schemeClr val="tx1">
                    <a:tint val="75000"/>
                  </a:schemeClr>
                </a:solidFill>
              </a:defRPr>
            </a:lvl7pPr>
            <a:lvl8pPr marL="5714954" indent="0" algn="ctr">
              <a:buNone/>
              <a:defRPr>
                <a:solidFill>
                  <a:schemeClr val="tx1">
                    <a:tint val="75000"/>
                  </a:schemeClr>
                </a:solidFill>
              </a:defRPr>
            </a:lvl8pPr>
            <a:lvl9pPr marL="6531376" indent="0" algn="ctr">
              <a:buNone/>
              <a:defRPr>
                <a:solidFill>
                  <a:schemeClr val="tx1">
                    <a:tint val="75000"/>
                  </a:schemeClr>
                </a:solidFill>
              </a:defRPr>
            </a:lvl9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16459200" cy="952500"/>
          </a:xfrm>
        </p:spPr>
        <p:txBody>
          <a:bodyPr>
            <a:normAutofit/>
          </a:bodyPr>
          <a:lstStyle>
            <a:lvl1pPr algn="l">
              <a:defRPr sz="4800" b="0" baseline="0">
                <a:solidFill>
                  <a:srgbClr val="434343"/>
                </a:solidFill>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914400" y="1866901"/>
            <a:ext cx="16459200" cy="7010399"/>
          </a:xfrm>
        </p:spPr>
        <p:txBody>
          <a:bodyPr/>
          <a:lstStyle>
            <a:lvl1pPr>
              <a:defRPr>
                <a:solidFill>
                  <a:srgbClr val="434343"/>
                </a:solidFill>
                <a:latin typeface="Arial" panose="020B0604020202020204" pitchFamily="34" charset="0"/>
                <a:cs typeface="Arial" panose="020B0604020202020204" pitchFamily="34" charset="0"/>
              </a:defRPr>
            </a:lvl1pPr>
            <a:lvl2pPr>
              <a:defRPr>
                <a:solidFill>
                  <a:srgbClr val="434343"/>
                </a:solidFill>
                <a:latin typeface="Arial" panose="020B0604020202020204" pitchFamily="34" charset="0"/>
                <a:cs typeface="Arial" panose="020B0604020202020204" pitchFamily="34" charset="0"/>
              </a:defRPr>
            </a:lvl2pPr>
            <a:lvl3pPr>
              <a:defRPr>
                <a:solidFill>
                  <a:srgbClr val="434343"/>
                </a:solidFill>
                <a:latin typeface="Arial" panose="020B0604020202020204" pitchFamily="34" charset="0"/>
                <a:cs typeface="Arial" panose="020B0604020202020204" pitchFamily="34" charset="0"/>
              </a:defRPr>
            </a:lvl3pPr>
            <a:lvl4pPr>
              <a:defRPr>
                <a:solidFill>
                  <a:srgbClr val="434343"/>
                </a:solidFill>
                <a:latin typeface="Arial" panose="020B0604020202020204" pitchFamily="34" charset="0"/>
                <a:cs typeface="Arial" panose="020B0604020202020204" pitchFamily="34" charset="0"/>
              </a:defRPr>
            </a:lvl4pPr>
            <a:lvl5pPr>
              <a:defRPr>
                <a:solidFill>
                  <a:srgbClr val="434343"/>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14097000" y="9486900"/>
            <a:ext cx="1066800" cy="409574"/>
          </a:xfrm>
        </p:spPr>
        <p:txBody>
          <a:bodyPr/>
          <a:lstStyle>
            <a:lvl1pPr>
              <a:defRPr sz="1200" b="1">
                <a:solidFill>
                  <a:schemeClr val="tx1"/>
                </a:solidFill>
                <a:latin typeface="Arial" panose="020B0604020202020204" pitchFamily="34" charset="0"/>
                <a:cs typeface="Arial" panose="020B0604020202020204" pitchFamily="34" charset="0"/>
              </a:defRPr>
            </a:lvl1pPr>
          </a:lstStyle>
          <a:p>
            <a:fld id="{99799EB3-CADD-4E24-A47C-62F4D0F2854C}" type="slidenum">
              <a:rPr lang="en-US" smtClean="0"/>
              <a:pPr/>
              <a:t>‹#›</a:t>
            </a:fld>
            <a:r>
              <a:rPr lang="en-US" dirty="0" smtClean="0"/>
              <a:t> of 32 </a:t>
            </a:r>
            <a:endParaRPr lang="en-US" dirty="0"/>
          </a:p>
        </p:txBody>
      </p:sp>
      <p:sp>
        <p:nvSpPr>
          <p:cNvPr id="7" name="Text Placeholder 6"/>
          <p:cNvSpPr>
            <a:spLocks noGrp="1"/>
          </p:cNvSpPr>
          <p:nvPr>
            <p:ph type="body" sz="quarter" idx="13" hasCustomPrompt="1"/>
          </p:nvPr>
        </p:nvSpPr>
        <p:spPr>
          <a:xfrm>
            <a:off x="914400" y="9475658"/>
            <a:ext cx="7620000" cy="397006"/>
          </a:xfrm>
        </p:spPr>
        <p:txBody>
          <a:bodyPr anchor="ctr">
            <a:noAutofit/>
          </a:bodyPr>
          <a:lstStyle>
            <a:lvl1pPr marL="0" indent="0">
              <a:buNone/>
              <a:defRPr sz="1800">
                <a:latin typeface="Arial" panose="020B0604020202020204" pitchFamily="34" charset="0"/>
                <a:cs typeface="Arial" panose="020B0604020202020204" pitchFamily="34" charset="0"/>
              </a:defRPr>
            </a:lvl1pPr>
            <a:lvl2pPr>
              <a:defRPr sz="1800"/>
            </a:lvl2pPr>
            <a:lvl3pPr marL="1632844" indent="0" algn="l">
              <a:buFont typeface="Arial" panose="020B0604020202020204" pitchFamily="34" charset="0"/>
              <a:buNone/>
              <a:defRPr sz="1800"/>
            </a:lvl3pPr>
            <a:lvl4pPr>
              <a:defRPr sz="1800"/>
            </a:lvl4pPr>
            <a:lvl5pPr>
              <a:defRPr sz="1800"/>
            </a:lvl5pPr>
          </a:lstStyle>
          <a:p>
            <a:pPr lvl="0"/>
            <a:r>
              <a:rPr lang="en-US" dirty="0" smtClean="0"/>
              <a:t>Section Title</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16459200" cy="952500"/>
          </a:xfrm>
        </p:spPr>
        <p:txBody>
          <a:bodyPr>
            <a:normAutofit/>
          </a:bodyPr>
          <a:lstStyle>
            <a:lvl1pPr algn="l">
              <a:defRPr sz="4800" b="0" baseline="0">
                <a:solidFill>
                  <a:srgbClr val="434343"/>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13944600" y="9463090"/>
            <a:ext cx="1219200" cy="409574"/>
          </a:xfrm>
        </p:spPr>
        <p:txBody>
          <a:bodyPr/>
          <a:lstStyle>
            <a:lvl1pPr>
              <a:defRPr sz="1200" b="1">
                <a:solidFill>
                  <a:schemeClr val="tx1"/>
                </a:solidFill>
                <a:latin typeface="Arial" panose="020B0604020202020204" pitchFamily="34" charset="0"/>
                <a:cs typeface="Arial" panose="020B0604020202020204" pitchFamily="34" charset="0"/>
              </a:defRPr>
            </a:lvl1pPr>
          </a:lstStyle>
          <a:p>
            <a:fld id="{99799EB3-CADD-4E24-A47C-62F4D0F2854C}" type="slidenum">
              <a:rPr lang="en-US" smtClean="0"/>
              <a:pPr/>
              <a:t>‹#›</a:t>
            </a:fld>
            <a:r>
              <a:rPr lang="en-US" dirty="0" smtClean="0"/>
              <a:t> of 32</a:t>
            </a:r>
            <a:endParaRPr lang="en-US" dirty="0"/>
          </a:p>
        </p:txBody>
      </p:sp>
      <p:sp>
        <p:nvSpPr>
          <p:cNvPr id="4" name="Text Placeholder 6"/>
          <p:cNvSpPr>
            <a:spLocks noGrp="1"/>
          </p:cNvSpPr>
          <p:nvPr>
            <p:ph type="body" sz="quarter" idx="13" hasCustomPrompt="1"/>
          </p:nvPr>
        </p:nvSpPr>
        <p:spPr>
          <a:xfrm>
            <a:off x="914400" y="9475658"/>
            <a:ext cx="7620000" cy="397006"/>
          </a:xfrm>
        </p:spPr>
        <p:txBody>
          <a:bodyPr anchor="ctr">
            <a:noAutofit/>
          </a:bodyPr>
          <a:lstStyle>
            <a:lvl1pPr marL="0" indent="0">
              <a:buNone/>
              <a:defRPr sz="1800">
                <a:latin typeface="Arial" panose="020B0604020202020204" pitchFamily="34" charset="0"/>
                <a:cs typeface="Arial" panose="020B0604020202020204" pitchFamily="34" charset="0"/>
              </a:defRPr>
            </a:lvl1pPr>
            <a:lvl2pPr>
              <a:defRPr sz="1800"/>
            </a:lvl2pPr>
            <a:lvl3pPr marL="1632844" indent="0" algn="l">
              <a:buFont typeface="Arial" panose="020B0604020202020204" pitchFamily="34" charset="0"/>
              <a:buNone/>
              <a:defRPr sz="1800"/>
            </a:lvl3pPr>
            <a:lvl4pPr>
              <a:defRPr sz="1800"/>
            </a:lvl4pPr>
            <a:lvl5pPr>
              <a:defRPr sz="1800"/>
            </a:lvl5pPr>
          </a:lstStyle>
          <a:p>
            <a:pPr lvl="0"/>
            <a:r>
              <a:rPr lang="en-US" dirty="0" smtClean="0"/>
              <a:t>Section Title</a:t>
            </a:r>
            <a:endParaRPr lang="en-US" dirty="0"/>
          </a:p>
        </p:txBody>
      </p:sp>
    </p:spTree>
    <p:extLst>
      <p:ext uri="{BB962C8B-B14F-4D97-AF65-F5344CB8AC3E}">
        <p14:creationId xmlns:p14="http://schemas.microsoft.com/office/powerpoint/2010/main" val="1472561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944600" y="9463090"/>
            <a:ext cx="1219200" cy="409574"/>
          </a:xfrm>
        </p:spPr>
        <p:txBody>
          <a:bodyPr/>
          <a:lstStyle>
            <a:lvl1pPr>
              <a:defRPr sz="1200" b="1">
                <a:solidFill>
                  <a:schemeClr val="tx1"/>
                </a:solidFill>
                <a:latin typeface="Arial" panose="020B0604020202020204" pitchFamily="34" charset="0"/>
                <a:cs typeface="Arial" panose="020B0604020202020204" pitchFamily="34" charset="0"/>
              </a:defRPr>
            </a:lvl1pPr>
          </a:lstStyle>
          <a:p>
            <a:fld id="{99799EB3-CADD-4E24-A47C-62F4D0F2854C}" type="slidenum">
              <a:rPr lang="en-US" smtClean="0"/>
              <a:pPr/>
              <a:t>‹#›</a:t>
            </a:fld>
            <a:r>
              <a:rPr lang="en-US" dirty="0" smtClean="0"/>
              <a:t> of 32</a:t>
            </a:r>
            <a:endParaRPr lang="en-US" dirty="0"/>
          </a:p>
        </p:txBody>
      </p:sp>
      <p:sp>
        <p:nvSpPr>
          <p:cNvPr id="3" name="Text Placeholder 6"/>
          <p:cNvSpPr>
            <a:spLocks noGrp="1"/>
          </p:cNvSpPr>
          <p:nvPr>
            <p:ph type="body" sz="quarter" idx="13" hasCustomPrompt="1"/>
          </p:nvPr>
        </p:nvSpPr>
        <p:spPr>
          <a:xfrm>
            <a:off x="914400" y="9475658"/>
            <a:ext cx="7620000" cy="397006"/>
          </a:xfrm>
        </p:spPr>
        <p:txBody>
          <a:bodyPr anchor="ctr">
            <a:noAutofit/>
          </a:bodyPr>
          <a:lstStyle>
            <a:lvl1pPr marL="0" indent="0">
              <a:buNone/>
              <a:defRPr sz="1800">
                <a:latin typeface="Arial" panose="020B0604020202020204" pitchFamily="34" charset="0"/>
                <a:cs typeface="Arial" panose="020B0604020202020204" pitchFamily="34" charset="0"/>
              </a:defRPr>
            </a:lvl1pPr>
            <a:lvl2pPr>
              <a:defRPr sz="1800"/>
            </a:lvl2pPr>
            <a:lvl3pPr marL="1632844" indent="0" algn="l">
              <a:buFont typeface="Arial" panose="020B0604020202020204" pitchFamily="34" charset="0"/>
              <a:buNone/>
              <a:defRPr sz="1800"/>
            </a:lvl3pPr>
            <a:lvl4pPr>
              <a:defRPr sz="1800"/>
            </a:lvl4pPr>
            <a:lvl5pPr>
              <a:defRPr sz="1800"/>
            </a:lvl5pPr>
          </a:lstStyle>
          <a:p>
            <a:pPr lvl="0"/>
            <a:r>
              <a:rPr lang="en-US" dirty="0" smtClean="0"/>
              <a:t>Section Title</a:t>
            </a:r>
            <a:endParaRPr lang="en-US" dirty="0"/>
          </a:p>
        </p:txBody>
      </p:sp>
    </p:spTree>
    <p:extLst>
      <p:ext uri="{BB962C8B-B14F-4D97-AF65-F5344CB8AC3E}">
        <p14:creationId xmlns:p14="http://schemas.microsoft.com/office/powerpoint/2010/main" val="1174845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16459200" cy="952500"/>
          </a:xfrm>
        </p:spPr>
        <p:txBody>
          <a:bodyPr>
            <a:normAutofit/>
          </a:bodyPr>
          <a:lstStyle>
            <a:lvl1pPr algn="l">
              <a:defRPr sz="4800" b="0" baseline="0">
                <a:solidFill>
                  <a:srgbClr val="434343"/>
                </a:solidFill>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914400" y="1866900"/>
            <a:ext cx="16459200" cy="7322347"/>
          </a:xfrm>
        </p:spPr>
        <p:txBody>
          <a:bodyPr/>
          <a:lstStyle>
            <a:lvl1pPr>
              <a:defRPr>
                <a:solidFill>
                  <a:srgbClr val="434343"/>
                </a:solidFill>
                <a:latin typeface="Arial" panose="020B0604020202020204" pitchFamily="34" charset="0"/>
                <a:cs typeface="Arial" panose="020B0604020202020204" pitchFamily="34" charset="0"/>
              </a:defRPr>
            </a:lvl1pPr>
            <a:lvl2pPr>
              <a:defRPr>
                <a:solidFill>
                  <a:srgbClr val="434343"/>
                </a:solidFill>
                <a:latin typeface="Arial" panose="020B0604020202020204" pitchFamily="34" charset="0"/>
                <a:cs typeface="Arial" panose="020B0604020202020204" pitchFamily="34" charset="0"/>
              </a:defRPr>
            </a:lvl2pPr>
            <a:lvl3pPr>
              <a:defRPr>
                <a:solidFill>
                  <a:srgbClr val="434343"/>
                </a:solidFill>
                <a:latin typeface="Arial" panose="020B0604020202020204" pitchFamily="34" charset="0"/>
                <a:cs typeface="Arial" panose="020B0604020202020204" pitchFamily="34" charset="0"/>
              </a:defRPr>
            </a:lvl3pPr>
            <a:lvl4pPr>
              <a:defRPr>
                <a:solidFill>
                  <a:srgbClr val="434343"/>
                </a:solidFill>
                <a:latin typeface="Arial" panose="020B0604020202020204" pitchFamily="34" charset="0"/>
                <a:cs typeface="Arial" panose="020B0604020202020204" pitchFamily="34" charset="0"/>
              </a:defRPr>
            </a:lvl4pPr>
            <a:lvl5pPr>
              <a:defRPr>
                <a:solidFill>
                  <a:srgbClr val="434343"/>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13716000" y="9463090"/>
            <a:ext cx="1447800" cy="409574"/>
          </a:xfrm>
        </p:spPr>
        <p:txBody>
          <a:bodyPr/>
          <a:lstStyle>
            <a:lvl1pPr>
              <a:defRPr sz="1200" b="1">
                <a:solidFill>
                  <a:schemeClr val="tx1"/>
                </a:solidFill>
                <a:latin typeface="Arial" panose="020B0604020202020204" pitchFamily="34" charset="0"/>
                <a:cs typeface="Arial" panose="020B0604020202020204" pitchFamily="34" charset="0"/>
              </a:defRPr>
            </a:lvl1pPr>
          </a:lstStyle>
          <a:p>
            <a:fld id="{99799EB3-CADD-4E24-A47C-62F4D0F2854C}" type="slidenum">
              <a:rPr lang="en-US" smtClean="0"/>
              <a:pPr/>
              <a:t>‹#›</a:t>
            </a:fld>
            <a:r>
              <a:rPr lang="en-US" dirty="0" smtClean="0"/>
              <a:t> of 32</a:t>
            </a:r>
            <a:endParaRPr lang="en-US" dirty="0"/>
          </a:p>
        </p:txBody>
      </p:sp>
      <p:sp>
        <p:nvSpPr>
          <p:cNvPr id="5" name="Text Placeholder 6"/>
          <p:cNvSpPr>
            <a:spLocks noGrp="1"/>
          </p:cNvSpPr>
          <p:nvPr>
            <p:ph type="body" sz="quarter" idx="13" hasCustomPrompt="1"/>
          </p:nvPr>
        </p:nvSpPr>
        <p:spPr>
          <a:xfrm>
            <a:off x="914400" y="9475658"/>
            <a:ext cx="7620000" cy="397006"/>
          </a:xfrm>
        </p:spPr>
        <p:txBody>
          <a:bodyPr anchor="ctr">
            <a:noAutofit/>
          </a:bodyPr>
          <a:lstStyle>
            <a:lvl1pPr marL="0" indent="0">
              <a:buNone/>
              <a:defRPr sz="1800">
                <a:latin typeface="Arial" panose="020B0604020202020204" pitchFamily="34" charset="0"/>
                <a:cs typeface="Arial" panose="020B0604020202020204" pitchFamily="34" charset="0"/>
              </a:defRPr>
            </a:lvl1pPr>
            <a:lvl2pPr>
              <a:defRPr sz="1800"/>
            </a:lvl2pPr>
            <a:lvl3pPr marL="1632844" indent="0" algn="l">
              <a:buFont typeface="Arial" panose="020B0604020202020204" pitchFamily="34" charset="0"/>
              <a:buNone/>
              <a:defRPr sz="1800"/>
            </a:lvl3pPr>
            <a:lvl4pPr>
              <a:defRPr sz="1800"/>
            </a:lvl4pPr>
            <a:lvl5pPr>
              <a:defRPr sz="1800"/>
            </a:lvl5pPr>
          </a:lstStyle>
          <a:p>
            <a:pPr lvl="0"/>
            <a:r>
              <a:rPr lang="en-US" dirty="0" smtClean="0"/>
              <a:t>Section Title</a:t>
            </a:r>
            <a:endParaRPr lang="en-US" dirty="0"/>
          </a:p>
        </p:txBody>
      </p:sp>
    </p:spTree>
    <p:extLst>
      <p:ext uri="{BB962C8B-B14F-4D97-AF65-F5344CB8AC3E}">
        <p14:creationId xmlns:p14="http://schemas.microsoft.com/office/powerpoint/2010/main" val="3181775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16459200" cy="952500"/>
          </a:xfrm>
        </p:spPr>
        <p:txBody>
          <a:bodyPr>
            <a:normAutofit/>
          </a:bodyPr>
          <a:lstStyle>
            <a:lvl1pPr algn="l">
              <a:defRPr sz="4800" b="0" baseline="0">
                <a:solidFill>
                  <a:srgbClr val="434343"/>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14020800" y="9463090"/>
            <a:ext cx="1143000" cy="409574"/>
          </a:xfrm>
        </p:spPr>
        <p:txBody>
          <a:bodyPr/>
          <a:lstStyle>
            <a:lvl1pPr>
              <a:defRPr sz="1200" b="1">
                <a:solidFill>
                  <a:schemeClr val="tx1"/>
                </a:solidFill>
                <a:latin typeface="Arial" panose="020B0604020202020204" pitchFamily="34" charset="0"/>
                <a:cs typeface="Arial" panose="020B0604020202020204" pitchFamily="34" charset="0"/>
              </a:defRPr>
            </a:lvl1pPr>
          </a:lstStyle>
          <a:p>
            <a:fld id="{99799EB3-CADD-4E24-A47C-62F4D0F2854C}" type="slidenum">
              <a:rPr lang="en-US" smtClean="0"/>
              <a:pPr/>
              <a:t>‹#›</a:t>
            </a:fld>
            <a:r>
              <a:rPr lang="en-US" dirty="0" smtClean="0"/>
              <a:t> of 32</a:t>
            </a:r>
            <a:endParaRPr lang="en-US" dirty="0"/>
          </a:p>
        </p:txBody>
      </p:sp>
      <p:sp>
        <p:nvSpPr>
          <p:cNvPr id="4" name="Text Placeholder 6"/>
          <p:cNvSpPr>
            <a:spLocks noGrp="1"/>
          </p:cNvSpPr>
          <p:nvPr>
            <p:ph type="body" sz="quarter" idx="13" hasCustomPrompt="1"/>
          </p:nvPr>
        </p:nvSpPr>
        <p:spPr>
          <a:xfrm>
            <a:off x="914400" y="9475658"/>
            <a:ext cx="7620000" cy="397006"/>
          </a:xfrm>
        </p:spPr>
        <p:txBody>
          <a:bodyPr anchor="ctr">
            <a:noAutofit/>
          </a:bodyPr>
          <a:lstStyle>
            <a:lvl1pPr marL="0" indent="0">
              <a:buNone/>
              <a:defRPr sz="1800">
                <a:latin typeface="Arial" panose="020B0604020202020204" pitchFamily="34" charset="0"/>
                <a:cs typeface="Arial" panose="020B0604020202020204" pitchFamily="34" charset="0"/>
              </a:defRPr>
            </a:lvl1pPr>
            <a:lvl2pPr>
              <a:defRPr sz="1800"/>
            </a:lvl2pPr>
            <a:lvl3pPr marL="1632844" indent="0" algn="l">
              <a:buFont typeface="Arial" panose="020B0604020202020204" pitchFamily="34" charset="0"/>
              <a:buNone/>
              <a:defRPr sz="1800"/>
            </a:lvl3pPr>
            <a:lvl4pPr>
              <a:defRPr sz="1800"/>
            </a:lvl4pPr>
            <a:lvl5pPr>
              <a:defRPr sz="1800"/>
            </a:lvl5pPr>
          </a:lstStyle>
          <a:p>
            <a:pPr lvl="0"/>
            <a:r>
              <a:rPr lang="en-US" dirty="0" smtClean="0"/>
              <a:t>Section Title</a:t>
            </a:r>
            <a:endParaRPr lang="en-US" dirty="0"/>
          </a:p>
        </p:txBody>
      </p:sp>
    </p:spTree>
    <p:extLst>
      <p:ext uri="{BB962C8B-B14F-4D97-AF65-F5344CB8AC3E}">
        <p14:creationId xmlns:p14="http://schemas.microsoft.com/office/powerpoint/2010/main" val="3933288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944600" y="9463090"/>
            <a:ext cx="1219200" cy="409574"/>
          </a:xfrm>
        </p:spPr>
        <p:txBody>
          <a:bodyPr/>
          <a:lstStyle>
            <a:lvl1pPr>
              <a:defRPr sz="1200" b="1">
                <a:solidFill>
                  <a:schemeClr val="tx1"/>
                </a:solidFill>
                <a:latin typeface="Arial" panose="020B0604020202020204" pitchFamily="34" charset="0"/>
                <a:cs typeface="Arial" panose="020B0604020202020204" pitchFamily="34" charset="0"/>
              </a:defRPr>
            </a:lvl1pPr>
          </a:lstStyle>
          <a:p>
            <a:fld id="{99799EB3-CADD-4E24-A47C-62F4D0F2854C}" type="slidenum">
              <a:rPr lang="en-US" smtClean="0"/>
              <a:pPr/>
              <a:t>‹#›</a:t>
            </a:fld>
            <a:r>
              <a:rPr lang="en-US" dirty="0" smtClean="0"/>
              <a:t> of 32</a:t>
            </a:r>
            <a:endParaRPr lang="en-US" dirty="0"/>
          </a:p>
        </p:txBody>
      </p:sp>
      <p:sp>
        <p:nvSpPr>
          <p:cNvPr id="3" name="Text Placeholder 6"/>
          <p:cNvSpPr>
            <a:spLocks noGrp="1"/>
          </p:cNvSpPr>
          <p:nvPr>
            <p:ph type="body" sz="quarter" idx="13" hasCustomPrompt="1"/>
          </p:nvPr>
        </p:nvSpPr>
        <p:spPr>
          <a:xfrm>
            <a:off x="914400" y="9475658"/>
            <a:ext cx="7620000" cy="397006"/>
          </a:xfrm>
        </p:spPr>
        <p:txBody>
          <a:bodyPr anchor="ctr">
            <a:noAutofit/>
          </a:bodyPr>
          <a:lstStyle>
            <a:lvl1pPr marL="0" indent="0">
              <a:buNone/>
              <a:defRPr sz="1800">
                <a:latin typeface="Arial" panose="020B0604020202020204" pitchFamily="34" charset="0"/>
                <a:cs typeface="Arial" panose="020B0604020202020204" pitchFamily="34" charset="0"/>
              </a:defRPr>
            </a:lvl1pPr>
            <a:lvl2pPr>
              <a:defRPr sz="1800"/>
            </a:lvl2pPr>
            <a:lvl3pPr marL="1632844" indent="0" algn="l">
              <a:buFont typeface="Arial" panose="020B0604020202020204" pitchFamily="34" charset="0"/>
              <a:buNone/>
              <a:defRPr sz="1800"/>
            </a:lvl3pPr>
            <a:lvl4pPr>
              <a:defRPr sz="1800"/>
            </a:lvl4pPr>
            <a:lvl5pPr>
              <a:defRPr sz="1800"/>
            </a:lvl5pPr>
          </a:lstStyle>
          <a:p>
            <a:pPr lvl="0"/>
            <a:r>
              <a:rPr lang="en-US" dirty="0" smtClean="0"/>
              <a:t>Section Title</a:t>
            </a:r>
            <a:endParaRPr lang="en-US" dirty="0"/>
          </a:p>
        </p:txBody>
      </p:sp>
    </p:spTree>
    <p:extLst>
      <p:ext uri="{BB962C8B-B14F-4D97-AF65-F5344CB8AC3E}">
        <p14:creationId xmlns:p14="http://schemas.microsoft.com/office/powerpoint/2010/main" val="2918198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63284" tIns="81642" rIns="163284" bIns="8164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1"/>
            <a:ext cx="16459200" cy="6788945"/>
          </a:xfrm>
          <a:prstGeom prst="rect">
            <a:avLst/>
          </a:prstGeom>
        </p:spPr>
        <p:txBody>
          <a:bodyPr vert="horz" lIns="163284" tIns="81642" rIns="163284" bIns="8164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163284" tIns="81642" rIns="163284" bIns="81642" rtlCol="0" anchor="ctr"/>
          <a:lstStyle>
            <a:lvl1pPr algn="l">
              <a:defRPr sz="2100">
                <a:solidFill>
                  <a:schemeClr val="tx1">
                    <a:tint val="75000"/>
                  </a:schemeClr>
                </a:solidFill>
              </a:defRPr>
            </a:lvl1pPr>
          </a:lstStyle>
          <a:p>
            <a:fld id="{0579B0D9-B288-433E-AE16-C58B3E624873}" type="datetime1">
              <a:rPr lang="en-US" smtClean="0"/>
              <a:pPr/>
              <a:t>4/25/2017</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163284" tIns="81642" rIns="163284" bIns="81642" rtlCol="0" anchor="ctr"/>
          <a:lstStyle>
            <a:lvl1pPr algn="ctr">
              <a:defRPr sz="2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163284" tIns="81642" rIns="163284" bIns="81642" rtlCol="0" anchor="ctr"/>
          <a:lstStyle>
            <a:lvl1pPr algn="r">
              <a:defRPr sz="2100">
                <a:solidFill>
                  <a:schemeClr val="tx1">
                    <a:tint val="75000"/>
                  </a:schemeClr>
                </a:solidFill>
              </a:defRPr>
            </a:lvl1pPr>
          </a:lstStyle>
          <a:p>
            <a:fld id="{99799EB3-CADD-4E24-A47C-62F4D0F285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4" r:id="rId4"/>
    <p:sldLayoutId id="2147483660" r:id="rId5"/>
    <p:sldLayoutId id="2147483661" r:id="rId6"/>
    <p:sldLayoutId id="2147483663" r:id="rId7"/>
  </p:sldLayoutIdLst>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par>
    </p:tnLst>
  </p:timing>
  <p:hf hdr="0" ftr="0" dt="0"/>
  <p:txStyles>
    <p:titleStyle>
      <a:lvl1pPr algn="ctr" defTabSz="1632844" rtl="0" eaLnBrk="1" latinLnBrk="0" hangingPunct="1">
        <a:spcBef>
          <a:spcPct val="0"/>
        </a:spcBef>
        <a:buNone/>
        <a:defRPr sz="7900" kern="1200">
          <a:solidFill>
            <a:schemeClr val="tx1"/>
          </a:solidFill>
          <a:latin typeface="+mj-lt"/>
          <a:ea typeface="+mj-ea"/>
          <a:cs typeface="+mj-cs"/>
        </a:defRPr>
      </a:lvl1pPr>
    </p:titleStyle>
    <p:bodyStyle>
      <a:lvl1pPr marL="612317" indent="-612317" algn="l" defTabSz="1632844"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26686" indent="-510264" algn="l" defTabSz="1632844" rtl="0" eaLnBrk="1" latinLnBrk="0" hangingPunct="1">
        <a:spcBef>
          <a:spcPct val="20000"/>
        </a:spcBef>
        <a:buFont typeface="Arial" pitchFamily="34" charset="0"/>
        <a:buChar char="–"/>
        <a:defRPr sz="5000" kern="1200">
          <a:solidFill>
            <a:schemeClr val="tx1"/>
          </a:solidFill>
          <a:latin typeface="+mn-lt"/>
          <a:ea typeface="+mn-ea"/>
          <a:cs typeface="+mn-cs"/>
        </a:defRPr>
      </a:lvl2pPr>
      <a:lvl3pPr marL="2041055" indent="-408211" algn="l" defTabSz="1632844"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5747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73899"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n-US"/>
      </a:defPPr>
      <a:lvl1pPr marL="0" algn="l" defTabSz="1632844" rtl="0" eaLnBrk="1" latinLnBrk="0" hangingPunct="1">
        <a:defRPr sz="3200" kern="1200">
          <a:solidFill>
            <a:schemeClr val="tx1"/>
          </a:solidFill>
          <a:latin typeface="+mn-lt"/>
          <a:ea typeface="+mn-ea"/>
          <a:cs typeface="+mn-cs"/>
        </a:defRPr>
      </a:lvl1pPr>
      <a:lvl2pPr marL="816422" algn="l" defTabSz="1632844" rtl="0" eaLnBrk="1" latinLnBrk="0" hangingPunct="1">
        <a:defRPr sz="3200" kern="1200">
          <a:solidFill>
            <a:schemeClr val="tx1"/>
          </a:solidFill>
          <a:latin typeface="+mn-lt"/>
          <a:ea typeface="+mn-ea"/>
          <a:cs typeface="+mn-cs"/>
        </a:defRPr>
      </a:lvl2pPr>
      <a:lvl3pPr marL="1632844" algn="l" defTabSz="1632844" rtl="0" eaLnBrk="1" latinLnBrk="0" hangingPunct="1">
        <a:defRPr sz="3200" kern="1200">
          <a:solidFill>
            <a:schemeClr val="tx1"/>
          </a:solidFill>
          <a:latin typeface="+mn-lt"/>
          <a:ea typeface="+mn-ea"/>
          <a:cs typeface="+mn-cs"/>
        </a:defRPr>
      </a:lvl3pPr>
      <a:lvl4pPr marL="2449266" algn="l" defTabSz="1632844" rtl="0" eaLnBrk="1" latinLnBrk="0" hangingPunct="1">
        <a:defRPr sz="3200" kern="1200">
          <a:solidFill>
            <a:schemeClr val="tx1"/>
          </a:solidFill>
          <a:latin typeface="+mn-lt"/>
          <a:ea typeface="+mn-ea"/>
          <a:cs typeface="+mn-cs"/>
        </a:defRPr>
      </a:lvl4pPr>
      <a:lvl5pPr marL="3265688" algn="l" defTabSz="1632844" rtl="0" eaLnBrk="1" latinLnBrk="0" hangingPunct="1">
        <a:defRPr sz="3200" kern="1200">
          <a:solidFill>
            <a:schemeClr val="tx1"/>
          </a:solidFill>
          <a:latin typeface="+mn-lt"/>
          <a:ea typeface="+mn-ea"/>
          <a:cs typeface="+mn-cs"/>
        </a:defRPr>
      </a:lvl5pPr>
      <a:lvl6pPr marL="4082110" algn="l" defTabSz="1632844" rtl="0" eaLnBrk="1" latinLnBrk="0" hangingPunct="1">
        <a:defRPr sz="3200" kern="1200">
          <a:solidFill>
            <a:schemeClr val="tx1"/>
          </a:solidFill>
          <a:latin typeface="+mn-lt"/>
          <a:ea typeface="+mn-ea"/>
          <a:cs typeface="+mn-cs"/>
        </a:defRPr>
      </a:lvl6pPr>
      <a:lvl7pPr marL="4898532" algn="l" defTabSz="1632844" rtl="0" eaLnBrk="1" latinLnBrk="0" hangingPunct="1">
        <a:defRPr sz="3200" kern="1200">
          <a:solidFill>
            <a:schemeClr val="tx1"/>
          </a:solidFill>
          <a:latin typeface="+mn-lt"/>
          <a:ea typeface="+mn-ea"/>
          <a:cs typeface="+mn-cs"/>
        </a:defRPr>
      </a:lvl7pPr>
      <a:lvl8pPr marL="5714954" algn="l" defTabSz="1632844" rtl="0" eaLnBrk="1" latinLnBrk="0" hangingPunct="1">
        <a:defRPr sz="3200" kern="1200">
          <a:solidFill>
            <a:schemeClr val="tx1"/>
          </a:solidFill>
          <a:latin typeface="+mn-lt"/>
          <a:ea typeface="+mn-ea"/>
          <a:cs typeface="+mn-cs"/>
        </a:defRPr>
      </a:lvl8pPr>
      <a:lvl9pPr marL="6531376" algn="l" defTabSz="1632844"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938462"/>
            <a:ext cx="13792200" cy="2205038"/>
          </a:xfrm>
        </p:spPr>
        <p:txBody>
          <a:bodyPr>
            <a:normAutofit fontScale="90000"/>
          </a:bodyPr>
          <a:lstStyle/>
          <a:p>
            <a:r>
              <a:rPr lang="en-US" dirty="0" smtClean="0">
                <a:latin typeface="Arial" panose="020B0604020202020204" pitchFamily="34" charset="0"/>
              </a:rPr>
              <a:t>Real-Time View Independent Rasterization</a:t>
            </a:r>
            <a:br>
              <a:rPr lang="en-US" dirty="0" smtClean="0">
                <a:latin typeface="Arial" panose="020B0604020202020204" pitchFamily="34" charset="0"/>
              </a:rPr>
            </a:br>
            <a:r>
              <a:rPr lang="en-US" dirty="0" smtClean="0">
                <a:latin typeface="Arial" panose="020B0604020202020204" pitchFamily="34" charset="0"/>
              </a:rPr>
              <a:t>for Multi-View Rendering</a:t>
            </a:r>
            <a:endParaRPr lang="en-US" dirty="0">
              <a:latin typeface="Arial" panose="020B0604020202020204" pitchFamily="34" charset="0"/>
            </a:endParaRPr>
          </a:p>
        </p:txBody>
      </p:sp>
      <p:sp>
        <p:nvSpPr>
          <p:cNvPr id="4" name="Subtitle 2"/>
          <p:cNvSpPr txBox="1">
            <a:spLocks/>
          </p:cNvSpPr>
          <p:nvPr/>
        </p:nvSpPr>
        <p:spPr>
          <a:xfrm>
            <a:off x="990600" y="5067300"/>
            <a:ext cx="12801600" cy="838200"/>
          </a:xfrm>
          <a:prstGeom prst="rect">
            <a:avLst/>
          </a:prstGeom>
        </p:spPr>
        <p:txBody>
          <a:bodyPr vert="horz" lIns="163284" tIns="81642" rIns="163284" bIns="81642" rtlCol="0">
            <a:normAutofit fontScale="85000" lnSpcReduction="20000"/>
          </a:bodyPr>
          <a:lstStyle>
            <a:lvl1pPr marL="0" indent="0" algn="l" defTabSz="1632844" rtl="0" eaLnBrk="1" latinLnBrk="0" hangingPunct="1">
              <a:spcBef>
                <a:spcPct val="20000"/>
              </a:spcBef>
              <a:buFont typeface="Arial" pitchFamily="34" charset="0"/>
              <a:buNone/>
              <a:defRPr sz="2400" b="1" kern="1200">
                <a:solidFill>
                  <a:srgbClr val="434343"/>
                </a:solidFill>
                <a:latin typeface="Myriad Pro" panose="020B0503030403020204" pitchFamily="34" charset="0"/>
                <a:ea typeface="+mn-ea"/>
                <a:cs typeface="Arial" panose="020B0604020202020204" pitchFamily="34" charset="0"/>
              </a:defRPr>
            </a:lvl1pPr>
            <a:lvl2pPr marL="816422" indent="0" algn="ctr" defTabSz="1632844" rtl="0" eaLnBrk="1" latinLnBrk="0" hangingPunct="1">
              <a:spcBef>
                <a:spcPct val="20000"/>
              </a:spcBef>
              <a:buFont typeface="Arial" pitchFamily="34" charset="0"/>
              <a:buNone/>
              <a:defRPr sz="5000" kern="1200">
                <a:solidFill>
                  <a:schemeClr val="tx1">
                    <a:tint val="75000"/>
                  </a:schemeClr>
                </a:solidFill>
                <a:latin typeface="+mn-lt"/>
                <a:ea typeface="+mn-ea"/>
                <a:cs typeface="+mn-cs"/>
              </a:defRPr>
            </a:lvl2pPr>
            <a:lvl3pPr marL="1632844" indent="0" algn="ctr" defTabSz="1632844" rtl="0" eaLnBrk="1" latinLnBrk="0" hangingPunct="1">
              <a:spcBef>
                <a:spcPct val="20000"/>
              </a:spcBef>
              <a:buFont typeface="Arial" pitchFamily="34" charset="0"/>
              <a:buNone/>
              <a:defRPr sz="4300" kern="1200">
                <a:solidFill>
                  <a:schemeClr val="tx1">
                    <a:tint val="75000"/>
                  </a:schemeClr>
                </a:solidFill>
                <a:latin typeface="+mn-lt"/>
                <a:ea typeface="+mn-ea"/>
                <a:cs typeface="+mn-cs"/>
              </a:defRPr>
            </a:lvl3pPr>
            <a:lvl4pPr marL="2449266" indent="0" algn="ctr" defTabSz="1632844" rtl="0" eaLnBrk="1" latinLnBrk="0" hangingPunct="1">
              <a:spcBef>
                <a:spcPct val="20000"/>
              </a:spcBef>
              <a:buFont typeface="Arial" pitchFamily="34" charset="0"/>
              <a:buNone/>
              <a:defRPr sz="3600" kern="1200">
                <a:solidFill>
                  <a:schemeClr val="tx1">
                    <a:tint val="75000"/>
                  </a:schemeClr>
                </a:solidFill>
                <a:latin typeface="+mn-lt"/>
                <a:ea typeface="+mn-ea"/>
                <a:cs typeface="+mn-cs"/>
              </a:defRPr>
            </a:lvl4pPr>
            <a:lvl5pPr marL="3265688" indent="0" algn="ctr" defTabSz="1632844" rtl="0" eaLnBrk="1" latinLnBrk="0" hangingPunct="1">
              <a:spcBef>
                <a:spcPct val="20000"/>
              </a:spcBef>
              <a:buFont typeface="Arial" pitchFamily="34" charset="0"/>
              <a:buNone/>
              <a:defRPr sz="3600" kern="1200">
                <a:solidFill>
                  <a:schemeClr val="tx1">
                    <a:tint val="75000"/>
                  </a:schemeClr>
                </a:solidFill>
                <a:latin typeface="+mn-lt"/>
                <a:ea typeface="+mn-ea"/>
                <a:cs typeface="+mn-cs"/>
              </a:defRPr>
            </a:lvl5pPr>
            <a:lvl6pPr marL="4082110" indent="0" algn="ctr" defTabSz="1632844" rtl="0" eaLnBrk="1" latinLnBrk="0" hangingPunct="1">
              <a:spcBef>
                <a:spcPct val="20000"/>
              </a:spcBef>
              <a:buFont typeface="Arial" pitchFamily="34" charset="0"/>
              <a:buNone/>
              <a:defRPr sz="3600" kern="1200">
                <a:solidFill>
                  <a:schemeClr val="tx1">
                    <a:tint val="75000"/>
                  </a:schemeClr>
                </a:solidFill>
                <a:latin typeface="+mn-lt"/>
                <a:ea typeface="+mn-ea"/>
                <a:cs typeface="+mn-cs"/>
              </a:defRPr>
            </a:lvl6pPr>
            <a:lvl7pPr marL="4898532" indent="0" algn="ctr" defTabSz="1632844" rtl="0" eaLnBrk="1" latinLnBrk="0" hangingPunct="1">
              <a:spcBef>
                <a:spcPct val="20000"/>
              </a:spcBef>
              <a:buFont typeface="Arial" pitchFamily="34" charset="0"/>
              <a:buNone/>
              <a:defRPr sz="3600" kern="1200">
                <a:solidFill>
                  <a:schemeClr val="tx1">
                    <a:tint val="75000"/>
                  </a:schemeClr>
                </a:solidFill>
                <a:latin typeface="+mn-lt"/>
                <a:ea typeface="+mn-ea"/>
                <a:cs typeface="+mn-cs"/>
              </a:defRPr>
            </a:lvl7pPr>
            <a:lvl8pPr marL="5714954" indent="0" algn="ctr" defTabSz="1632844" rtl="0" eaLnBrk="1" latinLnBrk="0" hangingPunct="1">
              <a:spcBef>
                <a:spcPct val="20000"/>
              </a:spcBef>
              <a:buFont typeface="Arial" pitchFamily="34" charset="0"/>
              <a:buNone/>
              <a:defRPr sz="3600" kern="1200">
                <a:solidFill>
                  <a:schemeClr val="tx1">
                    <a:tint val="75000"/>
                  </a:schemeClr>
                </a:solidFill>
                <a:latin typeface="+mn-lt"/>
                <a:ea typeface="+mn-ea"/>
                <a:cs typeface="+mn-cs"/>
              </a:defRPr>
            </a:lvl8pPr>
            <a:lvl9pPr marL="6531376" indent="0" algn="ctr" defTabSz="1632844" rtl="0" eaLnBrk="1" latinLnBrk="0" hangingPunct="1">
              <a:spcBef>
                <a:spcPct val="20000"/>
              </a:spcBef>
              <a:buFont typeface="Arial" pitchFamily="34" charset="0"/>
              <a:buNone/>
              <a:defRPr sz="3600" kern="1200">
                <a:solidFill>
                  <a:schemeClr val="tx1">
                    <a:tint val="75000"/>
                  </a:schemeClr>
                </a:solidFill>
                <a:latin typeface="+mn-lt"/>
                <a:ea typeface="+mn-ea"/>
                <a:cs typeface="+mn-cs"/>
              </a:defRPr>
            </a:lvl9pPr>
          </a:lstStyle>
          <a:p>
            <a:r>
              <a:rPr lang="en-US" sz="2800" b="0" dirty="0" smtClean="0">
                <a:latin typeface="Arial" panose="020B0604020202020204" pitchFamily="34" charset="0"/>
              </a:rPr>
              <a:t>Adam Marrs, Benjamin Watson, Christopher G. Healey</a:t>
            </a:r>
          </a:p>
          <a:p>
            <a:r>
              <a:rPr lang="en-US" sz="2800" b="0" dirty="0" smtClean="0">
                <a:latin typeface="Arial" panose="020B0604020202020204" pitchFamily="34" charset="0"/>
              </a:rPr>
              <a:t>April 25</a:t>
            </a:r>
            <a:r>
              <a:rPr lang="en-US" sz="2800" b="0" baseline="30000" dirty="0" smtClean="0">
                <a:latin typeface="Arial" panose="020B0604020202020204" pitchFamily="34" charset="0"/>
              </a:rPr>
              <a:t>th</a:t>
            </a:r>
            <a:r>
              <a:rPr lang="en-US" sz="2800" b="0" dirty="0" smtClean="0">
                <a:latin typeface="Arial" panose="020B0604020202020204" pitchFamily="34" charset="0"/>
              </a:rPr>
              <a:t> 2017</a:t>
            </a:r>
          </a:p>
          <a:p>
            <a:endParaRPr lang="en-US" sz="2800" b="0" dirty="0" smtClean="0">
              <a:latin typeface="Arial" panose="020B0604020202020204" pitchFamily="34" charset="0"/>
            </a:endParaRPr>
          </a:p>
        </p:txBody>
      </p:sp>
    </p:spTree>
    <p:extLst>
      <p:ext uri="{BB962C8B-B14F-4D97-AF65-F5344CB8AC3E}">
        <p14:creationId xmlns:p14="http://schemas.microsoft.com/office/powerpoint/2010/main" val="1839610441"/>
      </p:ext>
    </p:extLst>
  </p:cSld>
  <p:clrMapOvr>
    <a:masterClrMapping/>
  </p:clrMapOvr>
  <mc:AlternateContent xmlns:mc="http://schemas.openxmlformats.org/markup-compatibility/2006" xmlns:p14="http://schemas.microsoft.com/office/powerpoint/2010/main">
    <mc:Choice Requires="p14">
      <p:transition p14:dur="10" advTm="3781"/>
    </mc:Choice>
    <mc:Fallback xmlns="">
      <p:transition advTm="378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1455057" y="7658100"/>
            <a:ext cx="16528143" cy="1600200"/>
          </a:xfrm>
        </p:spPr>
        <p:txBody>
          <a:bodyPr>
            <a:normAutofit/>
          </a:bodyPr>
          <a:lstStyle/>
          <a:p>
            <a:pPr marL="0" indent="0">
              <a:lnSpc>
                <a:spcPts val="5000"/>
              </a:lnSpc>
              <a:buNone/>
            </a:pPr>
            <a:r>
              <a:rPr lang="en-US" sz="4000" dirty="0" smtClean="0"/>
              <a:t>Existing GPUs </a:t>
            </a:r>
            <a:r>
              <a:rPr lang="en-US" sz="4000" dirty="0" smtClean="0">
                <a:solidFill>
                  <a:srgbClr val="C00000"/>
                </a:solidFill>
              </a:rPr>
              <a:t>parallelize view generation poorly </a:t>
            </a:r>
            <a:r>
              <a:rPr lang="en-US" sz="4000" dirty="0" smtClean="0"/>
              <a:t>by serially traversing and rasterizing geometry multiple times to render images. Slow!</a:t>
            </a:r>
            <a:endParaRPr lang="en-US" sz="4000" dirty="0">
              <a:solidFill>
                <a:srgbClr val="C00000"/>
              </a:solidFill>
            </a:endParaRPr>
          </a:p>
          <a:p>
            <a:pPr marL="0" indent="0">
              <a:lnSpc>
                <a:spcPts val="5000"/>
              </a:lnSpc>
              <a:buNone/>
            </a:pPr>
            <a:endParaRPr lang="en-US" sz="4000" dirty="0">
              <a:solidFill>
                <a:srgbClr val="C00000"/>
              </a:solidFill>
            </a:endParaRPr>
          </a:p>
          <a:p>
            <a:pPr marL="0" indent="0">
              <a:lnSpc>
                <a:spcPts val="5000"/>
              </a:lnSpc>
              <a:buNone/>
            </a:pPr>
            <a:endParaRPr lang="en-US" sz="4000" dirty="0">
              <a:solidFill>
                <a:srgbClr val="C00000"/>
              </a:solidFill>
            </a:endParaRPr>
          </a:p>
        </p:txBody>
      </p:sp>
      <p:sp>
        <p:nvSpPr>
          <p:cNvPr id="4" name="Slide Number Placeholder 3"/>
          <p:cNvSpPr>
            <a:spLocks noGrp="1"/>
          </p:cNvSpPr>
          <p:nvPr>
            <p:ph type="sldNum" sz="quarter" idx="12"/>
          </p:nvPr>
        </p:nvSpPr>
        <p:spPr/>
        <p:txBody>
          <a:bodyPr/>
          <a:lstStyle/>
          <a:p>
            <a:fld id="{99799EB3-CADD-4E24-A47C-62F4D0F2854C}" type="slidenum">
              <a:rPr lang="en-US" smtClean="0"/>
              <a:pPr/>
              <a:t>10</a:t>
            </a:fld>
            <a:r>
              <a:rPr lang="en-US" dirty="0" smtClean="0"/>
              <a:t> of 32 </a:t>
            </a:r>
            <a:endParaRPr lang="en-US" dirty="0"/>
          </a:p>
        </p:txBody>
      </p:sp>
      <p:pic>
        <p:nvPicPr>
          <p:cNvPr id="6" name="Picture 5"/>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57983" y="1924654"/>
            <a:ext cx="17777617" cy="573344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397" y="402097"/>
            <a:ext cx="2015206" cy="2015206"/>
          </a:xfrm>
          <a:prstGeom prst="rect">
            <a:avLst/>
          </a:prstGeom>
        </p:spPr>
      </p:pic>
      <p:sp>
        <p:nvSpPr>
          <p:cNvPr id="8" name="Title 1"/>
          <p:cNvSpPr>
            <a:spLocks noGrp="1"/>
          </p:cNvSpPr>
          <p:nvPr>
            <p:ph type="title"/>
          </p:nvPr>
        </p:nvSpPr>
        <p:spPr>
          <a:xfrm>
            <a:off x="381000" y="457200"/>
            <a:ext cx="16459200" cy="952500"/>
          </a:xfrm>
        </p:spPr>
        <p:txBody>
          <a:bodyPr/>
          <a:lstStyle/>
          <a:p>
            <a:r>
              <a:rPr lang="en-US" dirty="0" smtClean="0">
                <a:latin typeface="Arial" panose="020B0604020202020204" pitchFamily="34" charset="0"/>
              </a:rPr>
              <a:t>Multi-Pass Rasterization</a:t>
            </a:r>
            <a:endParaRPr lang="en-US" dirty="0">
              <a:latin typeface="Arial" panose="020B0604020202020204" pitchFamily="34" charset="0"/>
            </a:endParaRPr>
          </a:p>
        </p:txBody>
      </p:sp>
    </p:spTree>
    <p:extLst>
      <p:ext uri="{BB962C8B-B14F-4D97-AF65-F5344CB8AC3E}">
        <p14:creationId xmlns:p14="http://schemas.microsoft.com/office/powerpoint/2010/main" val="2362452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455057" y="495300"/>
            <a:ext cx="16840200" cy="7848600"/>
          </a:xfrm>
        </p:spPr>
        <p:txBody>
          <a:bodyPr>
            <a:normAutofit/>
          </a:bodyPr>
          <a:lstStyle/>
          <a:p>
            <a:pPr marL="0" indent="0">
              <a:lnSpc>
                <a:spcPts val="5000"/>
              </a:lnSpc>
              <a:spcBef>
                <a:spcPts val="0"/>
              </a:spcBef>
              <a:buNone/>
            </a:pPr>
            <a:r>
              <a:rPr lang="en-US" sz="4000" dirty="0" smtClean="0">
                <a:solidFill>
                  <a:schemeClr val="tx1">
                    <a:lumMod val="65000"/>
                    <a:lumOff val="35000"/>
                  </a:schemeClr>
                </a:solidFill>
              </a:rPr>
              <a:t>This scales poorly! Modern r</a:t>
            </a:r>
            <a:r>
              <a:rPr lang="en-US" sz="4000" dirty="0" smtClean="0"/>
              <a:t>eal-time geometry</a:t>
            </a:r>
            <a:r>
              <a:rPr lang="en-US" sz="4000" dirty="0"/>
              <a:t> </a:t>
            </a:r>
            <a:r>
              <a:rPr lang="en-US" sz="4000" dirty="0" smtClean="0"/>
              <a:t>has millions of polygons</a:t>
            </a:r>
          </a:p>
          <a:p>
            <a:pPr marL="0" indent="0">
              <a:lnSpc>
                <a:spcPts val="5000"/>
              </a:lnSpc>
              <a:spcBef>
                <a:spcPts val="0"/>
              </a:spcBef>
              <a:buNone/>
            </a:pPr>
            <a:endParaRPr lang="en-US" sz="4000" dirty="0"/>
          </a:p>
          <a:p>
            <a:pPr marL="0" indent="0">
              <a:lnSpc>
                <a:spcPts val="5000"/>
              </a:lnSpc>
              <a:spcBef>
                <a:spcPts val="0"/>
              </a:spcBef>
              <a:buNone/>
            </a:pPr>
            <a:endParaRPr lang="en-US" sz="4000" dirty="0" smtClean="0"/>
          </a:p>
          <a:p>
            <a:pPr marL="0" indent="0">
              <a:lnSpc>
                <a:spcPts val="5000"/>
              </a:lnSpc>
              <a:spcBef>
                <a:spcPts val="0"/>
              </a:spcBef>
              <a:buNone/>
            </a:pPr>
            <a:endParaRPr lang="en-US" sz="4000" dirty="0"/>
          </a:p>
          <a:p>
            <a:pPr marL="0" indent="0">
              <a:lnSpc>
                <a:spcPts val="5000"/>
              </a:lnSpc>
              <a:spcBef>
                <a:spcPts val="0"/>
              </a:spcBef>
              <a:buNone/>
            </a:pPr>
            <a:endParaRPr lang="en-US" sz="4000" dirty="0" smtClean="0"/>
          </a:p>
          <a:p>
            <a:pPr marL="0" indent="0">
              <a:lnSpc>
                <a:spcPts val="5000"/>
              </a:lnSpc>
              <a:spcBef>
                <a:spcPts val="0"/>
              </a:spcBef>
              <a:buNone/>
            </a:pPr>
            <a:endParaRPr lang="en-US" sz="4000" dirty="0"/>
          </a:p>
          <a:p>
            <a:pPr marL="0" indent="0">
              <a:lnSpc>
                <a:spcPts val="5000"/>
              </a:lnSpc>
              <a:spcBef>
                <a:spcPts val="0"/>
              </a:spcBef>
              <a:buNone/>
            </a:pPr>
            <a:endParaRPr lang="en-US" sz="4000" dirty="0" smtClean="0"/>
          </a:p>
          <a:p>
            <a:pPr marL="0" indent="0">
              <a:lnSpc>
                <a:spcPts val="5000"/>
              </a:lnSpc>
              <a:spcBef>
                <a:spcPts val="0"/>
              </a:spcBef>
              <a:buNone/>
            </a:pPr>
            <a:endParaRPr lang="en-US" sz="4000" dirty="0" smtClean="0"/>
          </a:p>
          <a:p>
            <a:pPr marL="0" indent="0">
              <a:lnSpc>
                <a:spcPts val="5000"/>
              </a:lnSpc>
              <a:spcBef>
                <a:spcPts val="0"/>
              </a:spcBef>
              <a:buNone/>
            </a:pPr>
            <a:endParaRPr lang="en-US" sz="4000" dirty="0"/>
          </a:p>
          <a:p>
            <a:pPr marL="0" indent="0">
              <a:lnSpc>
                <a:spcPts val="5000"/>
              </a:lnSpc>
              <a:spcBef>
                <a:spcPts val="0"/>
              </a:spcBef>
              <a:buNone/>
            </a:pPr>
            <a:endParaRPr lang="en-US" sz="4000" dirty="0"/>
          </a:p>
          <a:p>
            <a:pPr marL="0" indent="0">
              <a:lnSpc>
                <a:spcPts val="5000"/>
              </a:lnSpc>
              <a:spcBef>
                <a:spcPts val="0"/>
              </a:spcBef>
              <a:buNone/>
            </a:pPr>
            <a:endParaRPr lang="en-US" sz="4000" dirty="0" smtClean="0"/>
          </a:p>
          <a:p>
            <a:pPr marL="0" indent="0">
              <a:lnSpc>
                <a:spcPts val="5000"/>
              </a:lnSpc>
              <a:spcBef>
                <a:spcPts val="0"/>
              </a:spcBef>
              <a:buNone/>
            </a:pPr>
            <a:endParaRPr lang="en-US" sz="4000" dirty="0" smtClean="0"/>
          </a:p>
          <a:p>
            <a:pPr marL="0" indent="0">
              <a:lnSpc>
                <a:spcPts val="5000"/>
              </a:lnSpc>
              <a:spcBef>
                <a:spcPts val="0"/>
              </a:spcBef>
              <a:buNone/>
            </a:pPr>
            <a:endParaRPr lang="en-US" sz="4000" dirty="0" smtClean="0"/>
          </a:p>
        </p:txBody>
      </p:sp>
      <p:sp>
        <p:nvSpPr>
          <p:cNvPr id="4" name="Slide Number Placeholder 3"/>
          <p:cNvSpPr>
            <a:spLocks noGrp="1"/>
          </p:cNvSpPr>
          <p:nvPr>
            <p:ph type="sldNum" sz="quarter" idx="12"/>
          </p:nvPr>
        </p:nvSpPr>
        <p:spPr/>
        <p:txBody>
          <a:bodyPr/>
          <a:lstStyle/>
          <a:p>
            <a:fld id="{99799EB3-CADD-4E24-A47C-62F4D0F2854C}" type="slidenum">
              <a:rPr lang="en-US" smtClean="0"/>
              <a:pPr/>
              <a:t>11</a:t>
            </a:fld>
            <a:r>
              <a:rPr lang="en-US" dirty="0" smtClean="0"/>
              <a:t> of 32 </a:t>
            </a:r>
            <a:endParaRPr lang="en-US" dirty="0"/>
          </a:p>
        </p:txBody>
      </p:sp>
      <p:pic>
        <p:nvPicPr>
          <p:cNvPr id="6" name="Picture 2" descr="http://blogs-images.forbes.com/marcochiappetta/files/2015/04/witch-cr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40" y="1418749"/>
            <a:ext cx="13243560" cy="74495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887200" y="8896067"/>
            <a:ext cx="3030060" cy="338554"/>
          </a:xfrm>
          <a:prstGeom prst="rect">
            <a:avLst/>
          </a:prstGeom>
          <a:noFill/>
        </p:spPr>
        <p:txBody>
          <a:bodyPr wrap="none" rtlCol="0">
            <a:spAutoFit/>
          </a:bodyPr>
          <a:lstStyle/>
          <a:p>
            <a:pPr algn="r"/>
            <a:r>
              <a:rPr lang="en-US" sz="1600" dirty="0" smtClean="0"/>
              <a:t>“Witch [cry] Demo”  ©Square </a:t>
            </a:r>
            <a:r>
              <a:rPr lang="en-US" sz="1600" dirty="0" err="1" smtClean="0"/>
              <a:t>Enix</a:t>
            </a:r>
            <a:endParaRPr lang="en-US" sz="1600" dirty="0"/>
          </a:p>
        </p:txBody>
      </p:sp>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01800" y="3622158"/>
            <a:ext cx="4038600" cy="3350297"/>
          </a:xfrm>
          <a:prstGeom prst="rect">
            <a:avLst/>
          </a:prstGeom>
        </p:spPr>
      </p:pic>
      <p:sp>
        <p:nvSpPr>
          <p:cNvPr id="10" name="Content Placeholder 2"/>
          <p:cNvSpPr txBox="1">
            <a:spLocks/>
          </p:cNvSpPr>
          <p:nvPr/>
        </p:nvSpPr>
        <p:spPr>
          <a:xfrm>
            <a:off x="11109960" y="8029722"/>
            <a:ext cx="3733800" cy="812601"/>
          </a:xfrm>
          <a:prstGeom prst="rect">
            <a:avLst/>
          </a:prstGeom>
        </p:spPr>
        <p:txBody>
          <a:bodyPr vert="horz" lIns="163284" tIns="81642" rIns="163284" bIns="81642" rtlCol="0">
            <a:normAutofit/>
          </a:bodyPr>
          <a:lstStyle>
            <a:lvl1pPr marL="612317" indent="-612317" algn="l" defTabSz="1632844" rtl="0" eaLnBrk="1" latinLnBrk="0" hangingPunct="1">
              <a:spcBef>
                <a:spcPct val="20000"/>
              </a:spcBef>
              <a:buFont typeface="Arial" pitchFamily="34" charset="0"/>
              <a:buChar char="•"/>
              <a:defRPr sz="5700" kern="1200">
                <a:solidFill>
                  <a:srgbClr val="434343"/>
                </a:solidFill>
                <a:latin typeface="Arial" panose="020B0604020202020204" pitchFamily="34" charset="0"/>
                <a:ea typeface="+mn-ea"/>
                <a:cs typeface="Arial" panose="020B0604020202020204" pitchFamily="34" charset="0"/>
              </a:defRPr>
            </a:lvl1pPr>
            <a:lvl2pPr marL="1326686" indent="-510264" algn="l" defTabSz="1632844" rtl="0" eaLnBrk="1" latinLnBrk="0" hangingPunct="1">
              <a:spcBef>
                <a:spcPct val="20000"/>
              </a:spcBef>
              <a:buFont typeface="Arial" pitchFamily="34" charset="0"/>
              <a:buChar char="–"/>
              <a:defRPr sz="5000" kern="1200">
                <a:solidFill>
                  <a:srgbClr val="434343"/>
                </a:solidFill>
                <a:latin typeface="Arial" panose="020B0604020202020204" pitchFamily="34" charset="0"/>
                <a:ea typeface="+mn-ea"/>
                <a:cs typeface="Arial" panose="020B0604020202020204" pitchFamily="34" charset="0"/>
              </a:defRPr>
            </a:lvl2pPr>
            <a:lvl3pPr marL="2041055" indent="-408211" algn="l" defTabSz="1632844" rtl="0" eaLnBrk="1" latinLnBrk="0" hangingPunct="1">
              <a:spcBef>
                <a:spcPct val="20000"/>
              </a:spcBef>
              <a:buFont typeface="Arial" pitchFamily="34" charset="0"/>
              <a:buChar char="•"/>
              <a:defRPr sz="4300" kern="1200">
                <a:solidFill>
                  <a:srgbClr val="434343"/>
                </a:solidFill>
                <a:latin typeface="Arial" panose="020B0604020202020204" pitchFamily="34" charset="0"/>
                <a:ea typeface="+mn-ea"/>
                <a:cs typeface="Arial" panose="020B0604020202020204" pitchFamily="34" charset="0"/>
              </a:defRPr>
            </a:lvl3pPr>
            <a:lvl4pPr marL="2857477" indent="-408211" algn="l" defTabSz="1632844" rtl="0" eaLnBrk="1" latinLnBrk="0" hangingPunct="1">
              <a:spcBef>
                <a:spcPct val="20000"/>
              </a:spcBef>
              <a:buFont typeface="Arial" pitchFamily="34" charset="0"/>
              <a:buChar char="–"/>
              <a:defRPr sz="3600" kern="1200">
                <a:solidFill>
                  <a:srgbClr val="434343"/>
                </a:solidFill>
                <a:latin typeface="Arial" panose="020B0604020202020204" pitchFamily="34" charset="0"/>
                <a:ea typeface="+mn-ea"/>
                <a:cs typeface="Arial" panose="020B0604020202020204" pitchFamily="34" charset="0"/>
              </a:defRPr>
            </a:lvl4pPr>
            <a:lvl5pPr marL="3673899" indent="-408211" algn="l" defTabSz="1632844" rtl="0" eaLnBrk="1" latinLnBrk="0" hangingPunct="1">
              <a:spcBef>
                <a:spcPct val="20000"/>
              </a:spcBef>
              <a:buFont typeface="Arial" pitchFamily="34" charset="0"/>
              <a:buChar char="»"/>
              <a:defRPr sz="3600" kern="1200">
                <a:solidFill>
                  <a:srgbClr val="434343"/>
                </a:solidFill>
                <a:latin typeface="Arial" panose="020B0604020202020204" pitchFamily="34" charset="0"/>
                <a:ea typeface="+mn-ea"/>
                <a:cs typeface="Arial" panose="020B0604020202020204" pitchFamily="34" charset="0"/>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0" indent="0" algn="r">
              <a:lnSpc>
                <a:spcPts val="5000"/>
              </a:lnSpc>
              <a:spcBef>
                <a:spcPts val="0"/>
              </a:spcBef>
              <a:buFont typeface="Arial" pitchFamily="34" charset="0"/>
              <a:buNone/>
            </a:pPr>
            <a:r>
              <a:rPr lang="en-US" sz="4000" dirty="0" smtClean="0">
                <a:solidFill>
                  <a:schemeClr val="bg1"/>
                </a:solidFill>
              </a:rPr>
              <a:t>63M Polygons</a:t>
            </a:r>
          </a:p>
          <a:p>
            <a:pPr marL="0" indent="0" algn="r">
              <a:lnSpc>
                <a:spcPts val="5000"/>
              </a:lnSpc>
              <a:spcBef>
                <a:spcPts val="0"/>
              </a:spcBef>
              <a:buFont typeface="Arial" pitchFamily="34" charset="0"/>
              <a:buNone/>
            </a:pPr>
            <a:endParaRPr lang="en-US" sz="4000" dirty="0" smtClean="0">
              <a:solidFill>
                <a:schemeClr val="bg1"/>
              </a:solidFill>
            </a:endParaRPr>
          </a:p>
          <a:p>
            <a:pPr marL="0" indent="0" algn="r">
              <a:lnSpc>
                <a:spcPts val="5000"/>
              </a:lnSpc>
              <a:spcBef>
                <a:spcPts val="0"/>
              </a:spcBef>
              <a:buFont typeface="Arial" pitchFamily="34" charset="0"/>
              <a:buNone/>
            </a:pPr>
            <a:endParaRPr lang="en-US" sz="4000" dirty="0" smtClean="0">
              <a:solidFill>
                <a:schemeClr val="bg1"/>
              </a:solidFill>
            </a:endParaRPr>
          </a:p>
          <a:p>
            <a:pPr marL="0" indent="0" algn="r">
              <a:lnSpc>
                <a:spcPts val="5000"/>
              </a:lnSpc>
              <a:spcBef>
                <a:spcPts val="0"/>
              </a:spcBef>
              <a:buFont typeface="Arial" pitchFamily="34" charset="0"/>
              <a:buNone/>
            </a:pPr>
            <a:endParaRPr lang="en-US" sz="4000" dirty="0" smtClean="0">
              <a:solidFill>
                <a:schemeClr val="bg1"/>
              </a:solidFill>
            </a:endParaRPr>
          </a:p>
          <a:p>
            <a:pPr marL="0" indent="0" algn="r">
              <a:lnSpc>
                <a:spcPts val="5000"/>
              </a:lnSpc>
              <a:spcBef>
                <a:spcPts val="0"/>
              </a:spcBef>
              <a:buFont typeface="Arial" pitchFamily="34" charset="0"/>
              <a:buNone/>
            </a:pPr>
            <a:endParaRPr lang="en-US" sz="4000" dirty="0" smtClean="0">
              <a:solidFill>
                <a:schemeClr val="bg1"/>
              </a:solidFill>
            </a:endParaRPr>
          </a:p>
          <a:p>
            <a:pPr marL="0" indent="0" algn="r">
              <a:lnSpc>
                <a:spcPts val="5000"/>
              </a:lnSpc>
              <a:spcBef>
                <a:spcPts val="0"/>
              </a:spcBef>
              <a:buFont typeface="Arial" pitchFamily="34" charset="0"/>
              <a:buNone/>
            </a:pPr>
            <a:endParaRPr lang="en-US" sz="4000" dirty="0" smtClean="0">
              <a:solidFill>
                <a:schemeClr val="bg1"/>
              </a:solidFill>
            </a:endParaRPr>
          </a:p>
          <a:p>
            <a:pPr marL="0" indent="0" algn="r">
              <a:lnSpc>
                <a:spcPts val="5000"/>
              </a:lnSpc>
              <a:spcBef>
                <a:spcPts val="0"/>
              </a:spcBef>
              <a:buFont typeface="Arial" pitchFamily="34" charset="0"/>
              <a:buNone/>
            </a:pPr>
            <a:endParaRPr lang="en-US" sz="4000" dirty="0" smtClean="0">
              <a:solidFill>
                <a:schemeClr val="bg1"/>
              </a:solidFill>
            </a:endParaRPr>
          </a:p>
          <a:p>
            <a:pPr marL="0" indent="0" algn="r">
              <a:lnSpc>
                <a:spcPts val="5000"/>
              </a:lnSpc>
              <a:spcBef>
                <a:spcPts val="0"/>
              </a:spcBef>
              <a:buFont typeface="Arial" pitchFamily="34" charset="0"/>
              <a:buNone/>
            </a:pPr>
            <a:endParaRPr lang="en-US" sz="4000" dirty="0" smtClean="0">
              <a:solidFill>
                <a:schemeClr val="bg1"/>
              </a:solidFill>
            </a:endParaRPr>
          </a:p>
          <a:p>
            <a:pPr marL="0" indent="0" algn="r">
              <a:lnSpc>
                <a:spcPts val="5000"/>
              </a:lnSpc>
              <a:spcBef>
                <a:spcPts val="0"/>
              </a:spcBef>
              <a:buFont typeface="Arial" pitchFamily="34" charset="0"/>
              <a:buNone/>
            </a:pPr>
            <a:endParaRPr lang="en-US" sz="4000" dirty="0" smtClean="0">
              <a:solidFill>
                <a:schemeClr val="bg1"/>
              </a:solidFill>
            </a:endParaRPr>
          </a:p>
          <a:p>
            <a:pPr marL="0" indent="0" algn="r">
              <a:lnSpc>
                <a:spcPts val="5000"/>
              </a:lnSpc>
              <a:spcBef>
                <a:spcPts val="0"/>
              </a:spcBef>
              <a:buFont typeface="Arial" pitchFamily="34" charset="0"/>
              <a:buNone/>
            </a:pPr>
            <a:endParaRPr lang="en-US" sz="4000" dirty="0" smtClean="0">
              <a:solidFill>
                <a:schemeClr val="bg1"/>
              </a:solidFill>
            </a:endParaRPr>
          </a:p>
          <a:p>
            <a:pPr marL="0" indent="0" algn="r">
              <a:lnSpc>
                <a:spcPts val="5000"/>
              </a:lnSpc>
              <a:spcBef>
                <a:spcPts val="0"/>
              </a:spcBef>
              <a:buFont typeface="Arial" pitchFamily="34" charset="0"/>
              <a:buNone/>
            </a:pPr>
            <a:endParaRPr lang="en-US" sz="4000" dirty="0" smtClean="0">
              <a:solidFill>
                <a:schemeClr val="bg1"/>
              </a:solidFill>
            </a:endParaRPr>
          </a:p>
          <a:p>
            <a:pPr marL="0" indent="0" algn="r">
              <a:lnSpc>
                <a:spcPts val="5000"/>
              </a:lnSpc>
              <a:spcBef>
                <a:spcPts val="0"/>
              </a:spcBef>
              <a:buFont typeface="Arial" pitchFamily="34" charset="0"/>
              <a:buNone/>
            </a:pPr>
            <a:endParaRPr lang="en-US" sz="4000" dirty="0" smtClean="0">
              <a:solidFill>
                <a:schemeClr val="bg1"/>
              </a:solidFill>
            </a:endParaRPr>
          </a:p>
          <a:p>
            <a:pPr marL="0" indent="0" algn="r">
              <a:lnSpc>
                <a:spcPts val="5000"/>
              </a:lnSpc>
              <a:spcBef>
                <a:spcPts val="0"/>
              </a:spcBef>
              <a:buFont typeface="Arial" pitchFamily="34" charset="0"/>
              <a:buNone/>
            </a:pPr>
            <a:endParaRPr lang="en-US" sz="4000" dirty="0" smtClean="0">
              <a:solidFill>
                <a:schemeClr val="bg1"/>
              </a:solidFill>
            </a:endParaRPr>
          </a:p>
        </p:txBody>
      </p:sp>
    </p:spTree>
    <p:extLst>
      <p:ext uri="{BB962C8B-B14F-4D97-AF65-F5344CB8AC3E}">
        <p14:creationId xmlns:p14="http://schemas.microsoft.com/office/powerpoint/2010/main" val="665240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799EB3-CADD-4E24-A47C-62F4D0F2854C}" type="slidenum">
              <a:rPr lang="en-US" smtClean="0"/>
              <a:pPr/>
              <a:t>12</a:t>
            </a:fld>
            <a:r>
              <a:rPr lang="en-US" dirty="0" smtClean="0"/>
              <a:t> of 58 </a:t>
            </a:r>
            <a:endParaRPr lang="en-US" dirty="0"/>
          </a:p>
        </p:txBody>
      </p:sp>
      <p:sp>
        <p:nvSpPr>
          <p:cNvPr id="5" name="Text Placeholder 4"/>
          <p:cNvSpPr>
            <a:spLocks noGrp="1"/>
          </p:cNvSpPr>
          <p:nvPr>
            <p:ph type="body" sz="quarter" idx="13"/>
          </p:nvPr>
        </p:nvSpPr>
        <p:spPr/>
        <p:txBody>
          <a:bodyPr/>
          <a:lstStyle/>
          <a:p>
            <a:r>
              <a:rPr lang="en-US" dirty="0" smtClean="0"/>
              <a:t>Motivation &amp; Background</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293706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799EB3-CADD-4E24-A47C-62F4D0F2854C}" type="slidenum">
              <a:rPr lang="en-US" smtClean="0"/>
              <a:pPr/>
              <a:t>13</a:t>
            </a:fld>
            <a:r>
              <a:rPr lang="en-US" dirty="0" smtClean="0"/>
              <a:t> of 32 </a:t>
            </a:r>
            <a:endParaRPr lang="en-US" dirty="0"/>
          </a:p>
        </p:txBody>
      </p:sp>
      <p:sp>
        <p:nvSpPr>
          <p:cNvPr id="8" name="Content Placeholder 2"/>
          <p:cNvSpPr txBox="1">
            <a:spLocks/>
          </p:cNvSpPr>
          <p:nvPr/>
        </p:nvSpPr>
        <p:spPr>
          <a:xfrm>
            <a:off x="0" y="723900"/>
            <a:ext cx="18288000" cy="2057400"/>
          </a:xfrm>
          <a:prstGeom prst="rect">
            <a:avLst/>
          </a:prstGeom>
        </p:spPr>
        <p:txBody>
          <a:bodyPr vert="horz" lIns="163284" tIns="81642" rIns="163284" bIns="81642" rtlCol="0">
            <a:normAutofit/>
          </a:bodyPr>
          <a:lstStyle>
            <a:lvl1pPr marL="612317" indent="-612317" algn="l" defTabSz="1632844" rtl="0" eaLnBrk="1" latinLnBrk="0" hangingPunct="1">
              <a:spcBef>
                <a:spcPct val="20000"/>
              </a:spcBef>
              <a:buFont typeface="Arial" pitchFamily="34" charset="0"/>
              <a:buChar char="•"/>
              <a:defRPr sz="5700" kern="1200">
                <a:solidFill>
                  <a:srgbClr val="434343"/>
                </a:solidFill>
                <a:latin typeface="Myriad Pro" panose="020B0503030403020204" pitchFamily="34" charset="0"/>
                <a:ea typeface="+mn-ea"/>
                <a:cs typeface="Arial" panose="020B0604020202020204" pitchFamily="34" charset="0"/>
              </a:defRPr>
            </a:lvl1pPr>
            <a:lvl2pPr marL="1326686" indent="-510264" algn="l" defTabSz="1632844" rtl="0" eaLnBrk="1" latinLnBrk="0" hangingPunct="1">
              <a:spcBef>
                <a:spcPct val="20000"/>
              </a:spcBef>
              <a:buFont typeface="Arial" pitchFamily="34" charset="0"/>
              <a:buChar char="–"/>
              <a:defRPr sz="5000" kern="1200">
                <a:solidFill>
                  <a:srgbClr val="434343"/>
                </a:solidFill>
                <a:latin typeface="Myriad Pro" panose="020B0503030403020204" pitchFamily="34" charset="0"/>
                <a:ea typeface="+mn-ea"/>
                <a:cs typeface="Arial" panose="020B0604020202020204" pitchFamily="34" charset="0"/>
              </a:defRPr>
            </a:lvl2pPr>
            <a:lvl3pPr marL="2041055" indent="-408211" algn="l" defTabSz="1632844" rtl="0" eaLnBrk="1" latinLnBrk="0" hangingPunct="1">
              <a:spcBef>
                <a:spcPct val="20000"/>
              </a:spcBef>
              <a:buFont typeface="Arial" pitchFamily="34" charset="0"/>
              <a:buChar char="•"/>
              <a:defRPr sz="4300" kern="1200">
                <a:solidFill>
                  <a:srgbClr val="434343"/>
                </a:solidFill>
                <a:latin typeface="Myriad Pro" panose="020B0503030403020204" pitchFamily="34" charset="0"/>
                <a:ea typeface="+mn-ea"/>
                <a:cs typeface="Arial" panose="020B0604020202020204" pitchFamily="34" charset="0"/>
              </a:defRPr>
            </a:lvl3pPr>
            <a:lvl4pPr marL="2857477"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4pPr>
            <a:lvl5pPr marL="3673899"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0" indent="0" algn="ctr">
              <a:buNone/>
            </a:pPr>
            <a:r>
              <a:rPr lang="en-US" sz="4000" dirty="0" smtClean="0">
                <a:latin typeface="Arial" panose="020B0604020202020204" pitchFamily="34" charset="0"/>
              </a:rPr>
              <a:t>Reorganize the serial rendering algorithm into two steps:</a:t>
            </a:r>
            <a:endParaRPr lang="en-US" sz="4000" dirty="0">
              <a:solidFill>
                <a:srgbClr val="C00000"/>
              </a:solidFill>
              <a:latin typeface="Arial" panose="020B0604020202020204" pitchFamily="34" charset="0"/>
            </a:endParaRPr>
          </a:p>
          <a:p>
            <a:pPr marL="0" indent="0" algn="ctr">
              <a:buNone/>
            </a:pPr>
            <a:r>
              <a:rPr lang="en-US" sz="4000" dirty="0" smtClean="0">
                <a:solidFill>
                  <a:srgbClr val="C00000"/>
                </a:solidFill>
                <a:latin typeface="Arial" panose="020B0604020202020204" pitchFamily="34" charset="0"/>
              </a:rPr>
              <a:t>dynamic point generation </a:t>
            </a:r>
            <a:r>
              <a:rPr lang="en-US" sz="4000" dirty="0" smtClean="0">
                <a:solidFill>
                  <a:srgbClr val="3D3D3D"/>
                </a:solidFill>
                <a:latin typeface="Arial" panose="020B0604020202020204" pitchFamily="34" charset="0"/>
              </a:rPr>
              <a:t>and</a:t>
            </a:r>
            <a:r>
              <a:rPr lang="en-US" sz="4000" dirty="0" smtClean="0">
                <a:solidFill>
                  <a:srgbClr val="C00000"/>
                </a:solidFill>
                <a:latin typeface="Arial" panose="020B0604020202020204" pitchFamily="34" charset="0"/>
              </a:rPr>
              <a:t> parallel image rendering</a:t>
            </a:r>
          </a:p>
          <a:p>
            <a:pPr marL="0" indent="0" algn="ctr">
              <a:buNone/>
            </a:pPr>
            <a:endParaRPr lang="en-US" sz="4000" dirty="0" smtClean="0">
              <a:latin typeface="Arial" panose="020B0604020202020204" pitchFamily="34" charset="0"/>
            </a:endParaRPr>
          </a:p>
          <a:p>
            <a:pPr marL="0" indent="0" algn="ctr">
              <a:buNone/>
            </a:pPr>
            <a:endParaRPr lang="en-US" sz="4000" dirty="0">
              <a:latin typeface="Arial" panose="020B0604020202020204" pitchFamily="34" charset="0"/>
            </a:endParaRPr>
          </a:p>
          <a:p>
            <a:pPr marL="0" indent="0" algn="ctr">
              <a:buNone/>
            </a:pPr>
            <a:endParaRPr lang="en-US" sz="4000" dirty="0" smtClean="0">
              <a:solidFill>
                <a:srgbClr val="3D3D3D"/>
              </a:solidFill>
              <a:latin typeface="Arial" panose="020B0604020202020204" pitchFamily="34" charset="0"/>
            </a:endParaRPr>
          </a:p>
          <a:p>
            <a:pPr marL="742950" indent="-742950" algn="ctr">
              <a:lnSpc>
                <a:spcPts val="5500"/>
              </a:lnSpc>
              <a:spcBef>
                <a:spcPts val="0"/>
              </a:spcBef>
              <a:buFont typeface="+mj-lt"/>
              <a:buAutoNum type="arabicPeriod"/>
            </a:pPr>
            <a:endParaRPr lang="en-US" sz="4000" dirty="0" smtClean="0">
              <a:latin typeface="Arial" panose="020B0604020202020204" pitchFamily="34" charset="0"/>
            </a:endParaRPr>
          </a:p>
          <a:p>
            <a:pPr marL="742950" indent="-742950" algn="ctr">
              <a:lnSpc>
                <a:spcPts val="5500"/>
              </a:lnSpc>
              <a:spcBef>
                <a:spcPts val="0"/>
              </a:spcBef>
              <a:buFont typeface="+mj-lt"/>
              <a:buAutoNum type="arabicPeriod"/>
            </a:pPr>
            <a:endParaRPr lang="en-US" sz="4000" dirty="0" smtClean="0">
              <a:latin typeface="Arial" panose="020B0604020202020204" pitchFamily="34" charset="0"/>
            </a:endParaRPr>
          </a:p>
          <a:p>
            <a:pPr marL="742950" indent="-742950" algn="ctr">
              <a:lnSpc>
                <a:spcPts val="5500"/>
              </a:lnSpc>
              <a:spcBef>
                <a:spcPts val="0"/>
              </a:spcBef>
              <a:buFont typeface="+mj-lt"/>
              <a:buAutoNum type="arabicPeriod"/>
            </a:pPr>
            <a:endParaRPr lang="en-US" sz="4000" dirty="0" smtClean="0">
              <a:latin typeface="Arial" panose="020B0604020202020204" pitchFamily="34" charset="0"/>
            </a:endParaRPr>
          </a:p>
          <a:p>
            <a:pPr marL="742950" indent="-742950" algn="ctr">
              <a:lnSpc>
                <a:spcPts val="5500"/>
              </a:lnSpc>
              <a:spcBef>
                <a:spcPts val="0"/>
              </a:spcBef>
              <a:buFont typeface="+mj-lt"/>
              <a:buAutoNum type="arabicPeriod"/>
            </a:pPr>
            <a:endParaRPr lang="en-US" sz="4000" dirty="0" smtClean="0">
              <a:latin typeface="Arial" panose="020B0604020202020204" pitchFamily="34" charset="0"/>
            </a:endParaRPr>
          </a:p>
          <a:p>
            <a:pPr marL="742950" indent="-742950" algn="ctr">
              <a:lnSpc>
                <a:spcPts val="5500"/>
              </a:lnSpc>
              <a:spcBef>
                <a:spcPts val="0"/>
              </a:spcBef>
              <a:buFont typeface="+mj-lt"/>
              <a:buAutoNum type="arabicPeriod"/>
            </a:pPr>
            <a:endParaRPr lang="en-US" sz="4000" dirty="0" smtClean="0">
              <a:latin typeface="Arial" panose="020B0604020202020204" pitchFamily="34" charset="0"/>
            </a:endParaRPr>
          </a:p>
          <a:p>
            <a:pPr marL="742950" indent="-742950" algn="ctr">
              <a:lnSpc>
                <a:spcPts val="5500"/>
              </a:lnSpc>
              <a:spcBef>
                <a:spcPts val="0"/>
              </a:spcBef>
              <a:buFont typeface="+mj-lt"/>
              <a:buAutoNum type="arabicPeriod"/>
            </a:pPr>
            <a:endParaRPr lang="en-US" sz="4000" dirty="0" smtClean="0">
              <a:latin typeface="Arial" panose="020B0604020202020204" pitchFamily="34" charset="0"/>
            </a:endParaRP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457200" y="2828038"/>
            <a:ext cx="17604657" cy="6354062"/>
          </a:xfrm>
          <a:prstGeom prst="rect">
            <a:avLst/>
          </a:prstGeom>
        </p:spPr>
      </p:pic>
    </p:spTree>
    <p:extLst>
      <p:ext uri="{BB962C8B-B14F-4D97-AF65-F5344CB8AC3E}">
        <p14:creationId xmlns:p14="http://schemas.microsoft.com/office/powerpoint/2010/main" val="3972272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Ideas</a:t>
            </a:r>
            <a:endParaRPr lang="en-US" dirty="0"/>
          </a:p>
        </p:txBody>
      </p:sp>
      <p:sp>
        <p:nvSpPr>
          <p:cNvPr id="6" name="Content Placeholder 2"/>
          <p:cNvSpPr>
            <a:spLocks noGrp="1"/>
          </p:cNvSpPr>
          <p:nvPr>
            <p:ph idx="1"/>
          </p:nvPr>
        </p:nvSpPr>
        <p:spPr>
          <a:xfrm>
            <a:off x="1455057" y="2171700"/>
            <a:ext cx="16832943" cy="6629400"/>
          </a:xfrm>
        </p:spPr>
        <p:txBody>
          <a:bodyPr>
            <a:normAutofit/>
          </a:bodyPr>
          <a:lstStyle/>
          <a:p>
            <a:pPr marL="0" indent="0">
              <a:buNone/>
            </a:pPr>
            <a:r>
              <a:rPr lang="en-US" sz="4000" dirty="0" smtClean="0">
                <a:solidFill>
                  <a:srgbClr val="C00000"/>
                </a:solidFill>
              </a:rPr>
              <a:t>Imperfect Shadow Mapping </a:t>
            </a:r>
            <a:r>
              <a:rPr lang="en-US" sz="4000" dirty="0" smtClean="0"/>
              <a:t>uses points to render many </a:t>
            </a:r>
            <a:r>
              <a:rPr lang="en-US" sz="4000" dirty="0" smtClean="0">
                <a:solidFill>
                  <a:srgbClr val="C00000"/>
                </a:solidFill>
              </a:rPr>
              <a:t>low resolution </a:t>
            </a:r>
            <a:r>
              <a:rPr lang="en-US" sz="4000" dirty="0" smtClean="0"/>
              <a:t>depth maps and approximate </a:t>
            </a:r>
            <a:r>
              <a:rPr lang="en-US" sz="4000" dirty="0" smtClean="0">
                <a:solidFill>
                  <a:srgbClr val="C00000"/>
                </a:solidFill>
              </a:rPr>
              <a:t>indirect illumination </a:t>
            </a:r>
            <a:r>
              <a:rPr lang="en-US" sz="4000" dirty="0" smtClean="0"/>
              <a:t>[7] [8]</a:t>
            </a:r>
          </a:p>
          <a:p>
            <a:pPr marL="0" indent="0">
              <a:buNone/>
            </a:pPr>
            <a:endParaRPr lang="en-US" sz="4000" dirty="0" smtClean="0"/>
          </a:p>
          <a:p>
            <a:pPr marL="0" indent="0">
              <a:buNone/>
            </a:pPr>
            <a:r>
              <a:rPr lang="en-US" sz="4000" dirty="0" smtClean="0"/>
              <a:t>Approach</a:t>
            </a:r>
            <a:r>
              <a:rPr lang="en-US" sz="4000" dirty="0"/>
              <a:t>: </a:t>
            </a:r>
            <a:r>
              <a:rPr lang="en-US" sz="4000" dirty="0" smtClean="0"/>
              <a:t>use </a:t>
            </a:r>
            <a:r>
              <a:rPr lang="en-US" sz="4000" dirty="0">
                <a:solidFill>
                  <a:srgbClr val="C00000"/>
                </a:solidFill>
              </a:rPr>
              <a:t>sparse point sets</a:t>
            </a:r>
            <a:r>
              <a:rPr lang="en-US" sz="4000" dirty="0"/>
              <a:t>, </a:t>
            </a:r>
            <a:endParaRPr lang="en-US" sz="4000" dirty="0" smtClean="0"/>
          </a:p>
          <a:p>
            <a:pPr marL="0" indent="0">
              <a:buNone/>
            </a:pPr>
            <a:r>
              <a:rPr lang="en-US" sz="4000" dirty="0" smtClean="0"/>
              <a:t>fill </a:t>
            </a:r>
            <a:r>
              <a:rPr lang="en-US" sz="4000" dirty="0"/>
              <a:t>holes using </a:t>
            </a:r>
            <a:r>
              <a:rPr lang="en-US" sz="4000" dirty="0">
                <a:solidFill>
                  <a:srgbClr val="C00000"/>
                </a:solidFill>
              </a:rPr>
              <a:t>elaborate </a:t>
            </a:r>
            <a:r>
              <a:rPr lang="en-US" sz="4000" dirty="0" smtClean="0">
                <a:solidFill>
                  <a:srgbClr val="C00000"/>
                </a:solidFill>
              </a:rPr>
              <a:t>reconstruction</a:t>
            </a:r>
            <a:endParaRPr lang="en-US" sz="4000" dirty="0" smtClean="0"/>
          </a:p>
          <a:p>
            <a:pPr marL="0" indent="0">
              <a:buNone/>
            </a:pPr>
            <a:endParaRPr lang="en-US" sz="4000" dirty="0"/>
          </a:p>
          <a:p>
            <a:pPr marL="0" indent="0">
              <a:buNone/>
            </a:pPr>
            <a:r>
              <a:rPr lang="en-US" sz="4000" dirty="0" smtClean="0"/>
              <a:t>Error prone pull-push hole filling</a:t>
            </a:r>
          </a:p>
          <a:p>
            <a:pPr marL="0" indent="0">
              <a:buNone/>
            </a:pPr>
            <a:endParaRPr lang="en-US" sz="4000" dirty="0" smtClean="0"/>
          </a:p>
          <a:p>
            <a:pPr marL="0" indent="0">
              <a:buNone/>
            </a:pPr>
            <a:r>
              <a:rPr lang="en-US" sz="4000" dirty="0"/>
              <a:t>Not intended to capture fine geometric details</a:t>
            </a:r>
          </a:p>
          <a:p>
            <a:pPr marL="0" indent="0">
              <a:buNone/>
            </a:pPr>
            <a:endParaRPr lang="en-US" sz="4000" dirty="0"/>
          </a:p>
          <a:p>
            <a:pPr marL="0" indent="0">
              <a:buNone/>
            </a:pPr>
            <a:endParaRPr lang="en-US" sz="4000" dirty="0" smtClean="0"/>
          </a:p>
          <a:p>
            <a:pPr marL="0" indent="0">
              <a:buNone/>
            </a:pPr>
            <a:endParaRPr lang="en-US" sz="4000" dirty="0"/>
          </a:p>
          <a:p>
            <a:pPr marL="0" indent="0">
              <a:buNone/>
            </a:pPr>
            <a:endParaRPr lang="en-US" sz="4000" dirty="0"/>
          </a:p>
          <a:p>
            <a:pPr marL="0" indent="0">
              <a:buNone/>
            </a:pPr>
            <a:endParaRPr lang="en-US" sz="4000" dirty="0"/>
          </a:p>
          <a:p>
            <a:pPr marL="0" indent="0">
              <a:buNone/>
            </a:pPr>
            <a:endParaRPr lang="en-US" sz="4000" dirty="0" smtClean="0"/>
          </a:p>
          <a:p>
            <a:pPr marL="0" indent="0">
              <a:buNone/>
            </a:pPr>
            <a:endParaRPr lang="en-US" sz="4000" dirty="0">
              <a:solidFill>
                <a:srgbClr val="3D3D3D"/>
              </a:solidFill>
            </a:endParaRPr>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p:txBody>
      </p:sp>
      <p:sp>
        <p:nvSpPr>
          <p:cNvPr id="4" name="Slide Number Placeholder 3"/>
          <p:cNvSpPr>
            <a:spLocks noGrp="1"/>
          </p:cNvSpPr>
          <p:nvPr>
            <p:ph type="sldNum" sz="quarter" idx="12"/>
          </p:nvPr>
        </p:nvSpPr>
        <p:spPr/>
        <p:txBody>
          <a:bodyPr/>
          <a:lstStyle/>
          <a:p>
            <a:fld id="{99799EB3-CADD-4E24-A47C-62F4D0F2854C}" type="slidenum">
              <a:rPr lang="en-US" smtClean="0"/>
              <a:pPr/>
              <a:t>14</a:t>
            </a:fld>
            <a:r>
              <a:rPr lang="en-US" dirty="0" smtClean="0"/>
              <a:t> of 32 </a:t>
            </a:r>
            <a:endParaRPr lang="en-US" dirty="0"/>
          </a:p>
        </p:txBody>
      </p:sp>
      <p:pic>
        <p:nvPicPr>
          <p:cNvPr id="3" name="Picture 2"/>
          <p:cNvPicPr>
            <a:picLocks noChangeAspect="1"/>
          </p:cNvPicPr>
          <p:nvPr/>
        </p:nvPicPr>
        <p:blipFill>
          <a:blip r:embed="rId4"/>
          <a:stretch>
            <a:fillRect/>
          </a:stretch>
        </p:blipFill>
        <p:spPr>
          <a:xfrm>
            <a:off x="10474130" y="4085924"/>
            <a:ext cx="7821891" cy="3495976"/>
          </a:xfrm>
          <a:prstGeom prst="rect">
            <a:avLst/>
          </a:prstGeom>
        </p:spPr>
      </p:pic>
    </p:spTree>
    <p:extLst>
      <p:ext uri="{BB962C8B-B14F-4D97-AF65-F5344CB8AC3E}">
        <p14:creationId xmlns:p14="http://schemas.microsoft.com/office/powerpoint/2010/main" val="224792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for Games</a:t>
            </a:r>
            <a:endParaRPr lang="en-US" dirty="0"/>
          </a:p>
        </p:txBody>
      </p:sp>
      <p:sp>
        <p:nvSpPr>
          <p:cNvPr id="6" name="Content Placeholder 2"/>
          <p:cNvSpPr>
            <a:spLocks noGrp="1"/>
          </p:cNvSpPr>
          <p:nvPr>
            <p:ph idx="1"/>
          </p:nvPr>
        </p:nvSpPr>
        <p:spPr>
          <a:xfrm>
            <a:off x="1455057" y="2171700"/>
            <a:ext cx="16832943" cy="6629400"/>
          </a:xfrm>
        </p:spPr>
        <p:txBody>
          <a:bodyPr>
            <a:normAutofit/>
          </a:bodyPr>
          <a:lstStyle/>
          <a:p>
            <a:pPr marL="0" indent="0">
              <a:buNone/>
            </a:pPr>
            <a:r>
              <a:rPr lang="en-US" sz="4000" dirty="0" smtClean="0"/>
              <a:t>Dense point sets are difficult to regenerate every frame for real-time animation</a:t>
            </a:r>
          </a:p>
          <a:p>
            <a:pPr marL="0" indent="0">
              <a:buNone/>
            </a:pPr>
            <a:endParaRPr lang="en-US" sz="4000" dirty="0"/>
          </a:p>
          <a:p>
            <a:pPr marL="0" indent="0">
              <a:buNone/>
            </a:pPr>
            <a:r>
              <a:rPr lang="en-US" sz="4000" dirty="0"/>
              <a:t>Many reconstruction techniques are not real-time / don’t parallelize well as GPU </a:t>
            </a:r>
            <a:r>
              <a:rPr lang="en-US" sz="4000" dirty="0" smtClean="0"/>
              <a:t>kernels</a:t>
            </a:r>
          </a:p>
          <a:p>
            <a:pPr marL="0" indent="0">
              <a:buNone/>
            </a:pPr>
            <a:endParaRPr lang="en-US" sz="4000" dirty="0"/>
          </a:p>
          <a:p>
            <a:pPr marL="0" indent="0">
              <a:buNone/>
            </a:pPr>
            <a:r>
              <a:rPr lang="en-US" sz="4000" dirty="0" smtClean="0"/>
              <a:t>Many approaches to rendering with points require significant alterations to the art pipeline and artist’s toolset [11]</a:t>
            </a:r>
          </a:p>
          <a:p>
            <a:pPr marL="0" indent="0">
              <a:buNone/>
            </a:pPr>
            <a:endParaRPr lang="en-US" sz="4000" dirty="0"/>
          </a:p>
          <a:p>
            <a:pPr marL="0" indent="0">
              <a:buNone/>
            </a:pPr>
            <a:endParaRPr lang="en-US" sz="4000" dirty="0"/>
          </a:p>
          <a:p>
            <a:pPr marL="0" indent="0">
              <a:buNone/>
            </a:pPr>
            <a:endParaRPr lang="en-US" sz="4000" dirty="0" smtClean="0"/>
          </a:p>
          <a:p>
            <a:pPr marL="0" indent="0">
              <a:buNone/>
            </a:pPr>
            <a:endParaRPr lang="en-US" sz="4000" dirty="0">
              <a:solidFill>
                <a:srgbClr val="3D3D3D"/>
              </a:solidFill>
            </a:endParaRPr>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p:txBody>
      </p:sp>
      <p:sp>
        <p:nvSpPr>
          <p:cNvPr id="4" name="Slide Number Placeholder 3"/>
          <p:cNvSpPr>
            <a:spLocks noGrp="1"/>
          </p:cNvSpPr>
          <p:nvPr>
            <p:ph type="sldNum" sz="quarter" idx="12"/>
          </p:nvPr>
        </p:nvSpPr>
        <p:spPr/>
        <p:txBody>
          <a:bodyPr/>
          <a:lstStyle/>
          <a:p>
            <a:fld id="{99799EB3-CADD-4E24-A47C-62F4D0F2854C}" type="slidenum">
              <a:rPr lang="en-US" smtClean="0"/>
              <a:pPr/>
              <a:t>15</a:t>
            </a:fld>
            <a:r>
              <a:rPr lang="en-US" dirty="0" smtClean="0"/>
              <a:t> of 32 </a:t>
            </a:r>
            <a:endParaRPr lang="en-US" dirty="0"/>
          </a:p>
        </p:txBody>
      </p:sp>
    </p:spTree>
    <p:extLst>
      <p:ext uri="{BB962C8B-B14F-4D97-AF65-F5344CB8AC3E}">
        <p14:creationId xmlns:p14="http://schemas.microsoft.com/office/powerpoint/2010/main" val="3691910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6" name="Content Placeholder 2"/>
          <p:cNvSpPr>
            <a:spLocks noGrp="1"/>
          </p:cNvSpPr>
          <p:nvPr>
            <p:ph idx="1"/>
          </p:nvPr>
        </p:nvSpPr>
        <p:spPr>
          <a:xfrm>
            <a:off x="1455057" y="2171700"/>
            <a:ext cx="16832943" cy="7162800"/>
          </a:xfrm>
        </p:spPr>
        <p:txBody>
          <a:bodyPr>
            <a:normAutofit/>
          </a:bodyPr>
          <a:lstStyle/>
          <a:p>
            <a:pPr marL="0" indent="0">
              <a:buNone/>
            </a:pPr>
            <a:r>
              <a:rPr lang="en-US" sz="4000" dirty="0" smtClean="0"/>
              <a:t>Exploit the GPU’s raster silicon and raw parallelism by building a </a:t>
            </a:r>
            <a:r>
              <a:rPr lang="en-US" sz="4000" dirty="0" smtClean="0">
                <a:solidFill>
                  <a:srgbClr val="C00000"/>
                </a:solidFill>
              </a:rPr>
              <a:t>high density point set </a:t>
            </a:r>
            <a:r>
              <a:rPr lang="en-US" sz="4000" i="1" dirty="0" smtClean="0">
                <a:solidFill>
                  <a:srgbClr val="C00000"/>
                </a:solidFill>
              </a:rPr>
              <a:t>tailored per frame</a:t>
            </a:r>
            <a:r>
              <a:rPr lang="en-US" sz="4000" i="1" dirty="0" smtClean="0"/>
              <a:t> </a:t>
            </a:r>
            <a:r>
              <a:rPr lang="en-US" sz="4000" dirty="0" smtClean="0"/>
              <a:t>to the current multi-view configuration coupled with relatively </a:t>
            </a:r>
            <a:r>
              <a:rPr lang="en-US" sz="4000" dirty="0" smtClean="0">
                <a:solidFill>
                  <a:srgbClr val="C00000"/>
                </a:solidFill>
              </a:rPr>
              <a:t>simple reconstruction </a:t>
            </a:r>
            <a:endParaRPr lang="en-US" sz="4000" dirty="0">
              <a:solidFill>
                <a:srgbClr val="C00000"/>
              </a:solidFill>
            </a:endParaRPr>
          </a:p>
          <a:p>
            <a:pPr marL="0" indent="0">
              <a:buNone/>
            </a:pPr>
            <a:endParaRPr lang="en-US" sz="4000" dirty="0" smtClean="0"/>
          </a:p>
          <a:p>
            <a:pPr marL="0" indent="0">
              <a:buNone/>
            </a:pPr>
            <a:r>
              <a:rPr lang="en-US" sz="4000" dirty="0" smtClean="0"/>
              <a:t>How do we transform polygons into points efficiently on the GPU? </a:t>
            </a:r>
          </a:p>
          <a:p>
            <a:pPr marL="0" indent="0">
              <a:buNone/>
            </a:pPr>
            <a:endParaRPr lang="en-US" sz="4000" dirty="0" smtClean="0"/>
          </a:p>
          <a:p>
            <a:pPr marL="0" indent="0">
              <a:buNone/>
            </a:pPr>
            <a:r>
              <a:rPr lang="en-US" sz="4000" dirty="0" smtClean="0"/>
              <a:t>Little </a:t>
            </a:r>
            <a:r>
              <a:rPr lang="en-US" sz="4000" dirty="0"/>
              <a:t>existing work on real-time </a:t>
            </a:r>
            <a:r>
              <a:rPr lang="en-US" sz="4000" dirty="0">
                <a:solidFill>
                  <a:srgbClr val="C00000"/>
                </a:solidFill>
              </a:rPr>
              <a:t>view independent point generation</a:t>
            </a:r>
            <a:r>
              <a:rPr lang="en-US" sz="4000" dirty="0"/>
              <a:t> from </a:t>
            </a:r>
            <a:r>
              <a:rPr lang="en-US" sz="4000" dirty="0" smtClean="0"/>
              <a:t>polygonal </a:t>
            </a:r>
            <a:r>
              <a:rPr lang="en-US" sz="4000" dirty="0"/>
              <a:t>meshes for multi-view rendering [9]</a:t>
            </a:r>
          </a:p>
          <a:p>
            <a:pPr marL="0" indent="0">
              <a:buNone/>
            </a:pPr>
            <a:endParaRPr lang="en-US" sz="4000" dirty="0"/>
          </a:p>
          <a:p>
            <a:pPr marL="0" indent="0">
              <a:buNone/>
            </a:pPr>
            <a:r>
              <a:rPr lang="en-US" sz="4000" dirty="0" smtClean="0">
                <a:solidFill>
                  <a:schemeClr val="tx1">
                    <a:lumMod val="75000"/>
                    <a:lumOff val="25000"/>
                  </a:schemeClr>
                </a:solidFill>
              </a:rPr>
              <a:t>Answer: </a:t>
            </a:r>
            <a:r>
              <a:rPr lang="en-US" sz="4000" i="1" dirty="0" smtClean="0">
                <a:solidFill>
                  <a:srgbClr val="C00000"/>
                </a:solidFill>
              </a:rPr>
              <a:t>View Independent Rasterization</a:t>
            </a:r>
            <a:endParaRPr lang="en-US" sz="4000" i="1" dirty="0">
              <a:solidFill>
                <a:srgbClr val="C00000"/>
              </a:solidFill>
            </a:endParaRPr>
          </a:p>
          <a:p>
            <a:pPr marL="0" indent="0">
              <a:buNone/>
            </a:pPr>
            <a:endParaRPr lang="en-US" sz="4000" dirty="0" smtClean="0"/>
          </a:p>
          <a:p>
            <a:pPr marL="0" indent="0">
              <a:buNone/>
            </a:pPr>
            <a:endParaRPr lang="en-US" sz="4000" dirty="0">
              <a:solidFill>
                <a:srgbClr val="3D3D3D"/>
              </a:solidFill>
            </a:endParaRPr>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p:txBody>
      </p:sp>
      <p:sp>
        <p:nvSpPr>
          <p:cNvPr id="4" name="Slide Number Placeholder 3"/>
          <p:cNvSpPr>
            <a:spLocks noGrp="1"/>
          </p:cNvSpPr>
          <p:nvPr>
            <p:ph type="sldNum" sz="quarter" idx="12"/>
          </p:nvPr>
        </p:nvSpPr>
        <p:spPr/>
        <p:txBody>
          <a:bodyPr/>
          <a:lstStyle/>
          <a:p>
            <a:fld id="{99799EB3-CADD-4E24-A47C-62F4D0F2854C}" type="slidenum">
              <a:rPr lang="en-US" smtClean="0"/>
              <a:pPr/>
              <a:t>16</a:t>
            </a:fld>
            <a:r>
              <a:rPr lang="en-US" dirty="0" smtClean="0"/>
              <a:t> of 32 </a:t>
            </a:r>
            <a:endParaRPr lang="en-US" dirty="0"/>
          </a:p>
        </p:txBody>
      </p:sp>
    </p:spTree>
    <p:extLst>
      <p:ext uri="{BB962C8B-B14F-4D97-AF65-F5344CB8AC3E}">
        <p14:creationId xmlns:p14="http://schemas.microsoft.com/office/powerpoint/2010/main" val="353191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Independent Rasterization</a:t>
            </a:r>
            <a:endParaRPr lang="en-US" dirty="0"/>
          </a:p>
        </p:txBody>
      </p:sp>
      <p:sp>
        <p:nvSpPr>
          <p:cNvPr id="6" name="Content Placeholder 2"/>
          <p:cNvSpPr>
            <a:spLocks noGrp="1"/>
          </p:cNvSpPr>
          <p:nvPr>
            <p:ph idx="1"/>
          </p:nvPr>
        </p:nvSpPr>
        <p:spPr>
          <a:xfrm>
            <a:off x="1455057" y="2171700"/>
            <a:ext cx="16832943" cy="7162800"/>
          </a:xfrm>
        </p:spPr>
        <p:txBody>
          <a:bodyPr>
            <a:normAutofit/>
          </a:bodyPr>
          <a:lstStyle/>
          <a:p>
            <a:pPr marL="0" indent="0">
              <a:buNone/>
            </a:pPr>
            <a:r>
              <a:rPr lang="en-US" sz="4000" dirty="0" smtClean="0"/>
              <a:t>Transform polygons to points in real-time using </a:t>
            </a:r>
            <a:r>
              <a:rPr lang="en-US" sz="4000" dirty="0"/>
              <a:t>most </a:t>
            </a:r>
            <a:r>
              <a:rPr lang="en-US" sz="4000" dirty="0">
                <a:solidFill>
                  <a:srgbClr val="C00000"/>
                </a:solidFill>
              </a:rPr>
              <a:t>optimized</a:t>
            </a:r>
            <a:r>
              <a:rPr lang="en-US" sz="4000" dirty="0"/>
              <a:t> hardware in a GPU: the </a:t>
            </a:r>
            <a:r>
              <a:rPr lang="en-US" sz="4000" dirty="0">
                <a:solidFill>
                  <a:srgbClr val="C00000"/>
                </a:solidFill>
              </a:rPr>
              <a:t>rasterizer</a:t>
            </a:r>
          </a:p>
          <a:p>
            <a:pPr marL="0" indent="0">
              <a:buNone/>
            </a:pPr>
            <a:endParaRPr lang="en-US" sz="4000" dirty="0" smtClean="0"/>
          </a:p>
          <a:p>
            <a:pPr marL="0" indent="0">
              <a:buNone/>
            </a:pPr>
            <a:r>
              <a:rPr lang="en-US" sz="4000" dirty="0" smtClean="0"/>
              <a:t>Generate </a:t>
            </a:r>
            <a:r>
              <a:rPr lang="en-US" sz="4000" dirty="0"/>
              <a:t>millions of points in milliseconds</a:t>
            </a:r>
            <a:r>
              <a:rPr lang="en-US" sz="4000" dirty="0" smtClean="0"/>
              <a:t>!</a:t>
            </a:r>
            <a:endParaRPr lang="en-US" sz="4000" dirty="0"/>
          </a:p>
          <a:p>
            <a:pPr marL="0" indent="0">
              <a:buNone/>
            </a:pPr>
            <a:endParaRPr lang="en-US" sz="4000" dirty="0" smtClean="0">
              <a:solidFill>
                <a:schemeClr val="tx1">
                  <a:lumMod val="75000"/>
                  <a:lumOff val="25000"/>
                </a:schemeClr>
              </a:solidFill>
            </a:endParaRPr>
          </a:p>
          <a:p>
            <a:pPr marL="0" indent="0">
              <a:buNone/>
            </a:pPr>
            <a:r>
              <a:rPr lang="en-US" sz="4000" dirty="0" smtClean="0">
                <a:solidFill>
                  <a:schemeClr val="tx1">
                    <a:lumMod val="75000"/>
                    <a:lumOff val="25000"/>
                  </a:schemeClr>
                </a:solidFill>
              </a:rPr>
              <a:t>Problem: </a:t>
            </a:r>
            <a:r>
              <a:rPr lang="en-US" sz="4000" dirty="0" smtClean="0"/>
              <a:t>rasterizer </a:t>
            </a:r>
            <a:r>
              <a:rPr lang="en-US" sz="4000" dirty="0"/>
              <a:t>is </a:t>
            </a:r>
            <a:r>
              <a:rPr lang="en-US" sz="4000" dirty="0" smtClean="0">
                <a:solidFill>
                  <a:srgbClr val="C00000"/>
                </a:solidFill>
              </a:rPr>
              <a:t>view-dependent</a:t>
            </a:r>
          </a:p>
          <a:p>
            <a:pPr marL="0" indent="0">
              <a:buNone/>
            </a:pPr>
            <a:endParaRPr lang="en-US" sz="4000" dirty="0">
              <a:solidFill>
                <a:srgbClr val="C00000"/>
              </a:solidFill>
            </a:endParaRPr>
          </a:p>
          <a:p>
            <a:pPr marL="0" indent="0">
              <a:buNone/>
            </a:pPr>
            <a:r>
              <a:rPr lang="en-US" sz="4000" dirty="0"/>
              <a:t>Uniform sampling across view plane, variable sampling across polygon</a:t>
            </a:r>
          </a:p>
          <a:p>
            <a:pPr marL="0" indent="0">
              <a:buNone/>
            </a:pPr>
            <a:endParaRPr lang="en-US" sz="4000" dirty="0">
              <a:solidFill>
                <a:srgbClr val="C00000"/>
              </a:solidFill>
            </a:endParaRPr>
          </a:p>
          <a:p>
            <a:pPr marL="0" indent="0">
              <a:buNone/>
            </a:pPr>
            <a:endParaRPr lang="en-US" sz="4000" dirty="0"/>
          </a:p>
          <a:p>
            <a:pPr marL="0" indent="0">
              <a:buNone/>
            </a:pPr>
            <a:endParaRPr lang="en-US" sz="4000" dirty="0" smtClean="0"/>
          </a:p>
          <a:p>
            <a:pPr marL="0" indent="0">
              <a:buNone/>
            </a:pPr>
            <a:endParaRPr lang="en-US" sz="4000" dirty="0" smtClean="0"/>
          </a:p>
          <a:p>
            <a:pPr marL="0" indent="0">
              <a:buNone/>
            </a:pPr>
            <a:endParaRPr lang="en-US" sz="4000" dirty="0" smtClean="0"/>
          </a:p>
          <a:p>
            <a:pPr marL="0" indent="0">
              <a:buNone/>
            </a:pPr>
            <a:endParaRPr lang="en-US" sz="4000" dirty="0">
              <a:solidFill>
                <a:srgbClr val="3D3D3D"/>
              </a:solidFill>
            </a:endParaRPr>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p:txBody>
      </p:sp>
      <p:sp>
        <p:nvSpPr>
          <p:cNvPr id="4" name="Slide Number Placeholder 3"/>
          <p:cNvSpPr>
            <a:spLocks noGrp="1"/>
          </p:cNvSpPr>
          <p:nvPr>
            <p:ph type="sldNum" sz="quarter" idx="12"/>
          </p:nvPr>
        </p:nvSpPr>
        <p:spPr/>
        <p:txBody>
          <a:bodyPr/>
          <a:lstStyle/>
          <a:p>
            <a:fld id="{99799EB3-CADD-4E24-A47C-62F4D0F2854C}" type="slidenum">
              <a:rPr lang="en-US" smtClean="0"/>
              <a:pPr/>
              <a:t>17</a:t>
            </a:fld>
            <a:r>
              <a:rPr lang="en-US" dirty="0" smtClean="0"/>
              <a:t> of 32 </a:t>
            </a:r>
            <a:endParaRPr lang="en-US" dirty="0"/>
          </a:p>
        </p:txBody>
      </p:sp>
    </p:spTree>
    <p:extLst>
      <p:ext uri="{BB962C8B-B14F-4D97-AF65-F5344CB8AC3E}">
        <p14:creationId xmlns:p14="http://schemas.microsoft.com/office/powerpoint/2010/main" val="850061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799EB3-CADD-4E24-A47C-62F4D0F2854C}" type="slidenum">
              <a:rPr lang="en-US" smtClean="0"/>
              <a:pPr/>
              <a:t>18</a:t>
            </a:fld>
            <a:r>
              <a:rPr lang="en-US" dirty="0" smtClean="0"/>
              <a:t> of 32 </a:t>
            </a:r>
            <a:endParaRPr lang="en-US" dirty="0"/>
          </a:p>
        </p:txBody>
      </p:sp>
      <p:pic>
        <p:nvPicPr>
          <p:cNvPr id="8" name="Picture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9520"/>
          <a:stretch/>
        </p:blipFill>
        <p:spPr>
          <a:xfrm>
            <a:off x="2920776" y="571500"/>
            <a:ext cx="12446449" cy="8283659"/>
          </a:xfrm>
          <a:prstGeom prst="rect">
            <a:avLst/>
          </a:prstGeom>
        </p:spPr>
      </p:pic>
    </p:spTree>
    <p:extLst>
      <p:ext uri="{BB962C8B-B14F-4D97-AF65-F5344CB8AC3E}">
        <p14:creationId xmlns:p14="http://schemas.microsoft.com/office/powerpoint/2010/main" val="1444807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 Independent Rasterization</a:t>
            </a:r>
          </a:p>
        </p:txBody>
      </p:sp>
      <p:sp>
        <p:nvSpPr>
          <p:cNvPr id="6" name="Content Placeholder 2"/>
          <p:cNvSpPr>
            <a:spLocks noGrp="1"/>
          </p:cNvSpPr>
          <p:nvPr>
            <p:ph idx="1"/>
          </p:nvPr>
        </p:nvSpPr>
        <p:spPr>
          <a:xfrm>
            <a:off x="1455057" y="2476500"/>
            <a:ext cx="16832943" cy="5791200"/>
          </a:xfrm>
        </p:spPr>
        <p:txBody>
          <a:bodyPr>
            <a:normAutofit/>
          </a:bodyPr>
          <a:lstStyle/>
          <a:p>
            <a:pPr marL="0" indent="0">
              <a:buNone/>
            </a:pPr>
            <a:r>
              <a:rPr lang="en-US" sz="4000" dirty="0" smtClean="0">
                <a:solidFill>
                  <a:srgbClr val="C00000"/>
                </a:solidFill>
              </a:rPr>
              <a:t>Special case: </a:t>
            </a:r>
            <a:r>
              <a:rPr lang="en-US" sz="4000" dirty="0" smtClean="0">
                <a:solidFill>
                  <a:srgbClr val="3D3D3D"/>
                </a:solidFill>
              </a:rPr>
              <a:t>when the </a:t>
            </a:r>
            <a:r>
              <a:rPr lang="en-US" sz="4000" dirty="0" smtClean="0"/>
              <a:t>view plane and polygon’s plane are parallel</a:t>
            </a:r>
            <a:endParaRPr lang="en-US" sz="4000" dirty="0">
              <a:solidFill>
                <a:srgbClr val="C00000"/>
              </a:solidFill>
            </a:endParaRPr>
          </a:p>
          <a:p>
            <a:pPr marL="0" indent="0">
              <a:buNone/>
            </a:pPr>
            <a:endParaRPr lang="en-US" sz="4000" dirty="0" smtClean="0"/>
          </a:p>
          <a:p>
            <a:pPr marL="0" indent="0">
              <a:buNone/>
            </a:pPr>
            <a:r>
              <a:rPr lang="en-US" sz="4000" dirty="0" smtClean="0"/>
              <a:t>Sampling rate is uniform across both planes</a:t>
            </a:r>
          </a:p>
          <a:p>
            <a:pPr marL="0" indent="0">
              <a:buNone/>
            </a:pPr>
            <a:endParaRPr lang="en-US" sz="4000" dirty="0"/>
          </a:p>
          <a:p>
            <a:pPr marL="0" indent="0">
              <a:buNone/>
            </a:pPr>
            <a:r>
              <a:rPr lang="en-US" sz="4000" dirty="0" smtClean="0"/>
              <a:t>Ensure convex hull of polygon fits within view volume</a:t>
            </a:r>
          </a:p>
          <a:p>
            <a:pPr marL="0" indent="0">
              <a:buNone/>
            </a:pPr>
            <a:endParaRPr lang="en-US" sz="4000" dirty="0"/>
          </a:p>
          <a:p>
            <a:pPr marL="0" indent="0">
              <a:buNone/>
            </a:pPr>
            <a:r>
              <a:rPr lang="en-US" sz="4000" dirty="0" smtClean="0"/>
              <a:t>A very fast </a:t>
            </a:r>
            <a:r>
              <a:rPr lang="en-US" sz="4000" dirty="0" smtClean="0">
                <a:solidFill>
                  <a:srgbClr val="C00000"/>
                </a:solidFill>
              </a:rPr>
              <a:t>view-independent</a:t>
            </a:r>
            <a:r>
              <a:rPr lang="en-US" sz="4000" dirty="0" smtClean="0"/>
              <a:t> polygon sampler (point generator)</a:t>
            </a:r>
            <a:endParaRPr lang="en-US" sz="4000" dirty="0"/>
          </a:p>
          <a:p>
            <a:pPr marL="0" indent="0">
              <a:buNone/>
            </a:pPr>
            <a:endParaRPr lang="en-US" sz="4000" dirty="0" smtClean="0"/>
          </a:p>
          <a:p>
            <a:pPr marL="0" indent="0">
              <a:buNone/>
            </a:pPr>
            <a:endParaRPr lang="en-US" sz="4000" dirty="0"/>
          </a:p>
          <a:p>
            <a:pPr marL="0" indent="0">
              <a:buNone/>
            </a:pPr>
            <a:endParaRPr lang="en-US" sz="4000" dirty="0" smtClean="0"/>
          </a:p>
          <a:p>
            <a:pPr marL="0" indent="0">
              <a:buNone/>
            </a:pPr>
            <a:endParaRPr lang="en-US" sz="4000" dirty="0">
              <a:solidFill>
                <a:srgbClr val="3D3D3D"/>
              </a:solidFill>
            </a:endParaRPr>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p:txBody>
      </p:sp>
      <p:sp>
        <p:nvSpPr>
          <p:cNvPr id="4" name="Slide Number Placeholder 3"/>
          <p:cNvSpPr>
            <a:spLocks noGrp="1"/>
          </p:cNvSpPr>
          <p:nvPr>
            <p:ph type="sldNum" sz="quarter" idx="12"/>
          </p:nvPr>
        </p:nvSpPr>
        <p:spPr/>
        <p:txBody>
          <a:bodyPr/>
          <a:lstStyle/>
          <a:p>
            <a:fld id="{99799EB3-CADD-4E24-A47C-62F4D0F2854C}" type="slidenum">
              <a:rPr lang="en-US" smtClean="0"/>
              <a:pPr/>
              <a:t>19</a:t>
            </a:fld>
            <a:r>
              <a:rPr lang="en-US" dirty="0" smtClean="0"/>
              <a:t> of 32 </a:t>
            </a:r>
            <a:endParaRPr lang="en-US" dirty="0"/>
          </a:p>
        </p:txBody>
      </p:sp>
    </p:spTree>
    <p:extLst>
      <p:ext uri="{BB962C8B-B14F-4D97-AF65-F5344CB8AC3E}">
        <p14:creationId xmlns:p14="http://schemas.microsoft.com/office/powerpoint/2010/main" val="3868051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799EB3-CADD-4E24-A47C-62F4D0F2854C}" type="slidenum">
              <a:rPr lang="en-US" smtClean="0"/>
              <a:pPr/>
              <a:t>2</a:t>
            </a:fld>
            <a:r>
              <a:rPr lang="en-US" dirty="0" smtClean="0"/>
              <a:t> of 58 </a:t>
            </a:r>
            <a:endParaRPr lang="en-US" dirty="0"/>
          </a:p>
        </p:txBody>
      </p:sp>
      <p:sp>
        <p:nvSpPr>
          <p:cNvPr id="5" name="Text Placeholder 4"/>
          <p:cNvSpPr>
            <a:spLocks noGrp="1"/>
          </p:cNvSpPr>
          <p:nvPr>
            <p:ph type="body" sz="quarter" idx="13"/>
          </p:nvPr>
        </p:nvSpPr>
        <p:spPr/>
        <p:txBody>
          <a:bodyPr/>
          <a:lstStyle/>
          <a:p>
            <a:r>
              <a:rPr lang="en-US" dirty="0" smtClean="0"/>
              <a:t>Motivation &amp; Background</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935749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1" y="8039100"/>
            <a:ext cx="18288000" cy="1143000"/>
          </a:xfrm>
        </p:spPr>
        <p:txBody>
          <a:bodyPr>
            <a:normAutofit/>
          </a:bodyPr>
          <a:lstStyle/>
          <a:p>
            <a:pPr marL="0" indent="0" algn="ctr">
              <a:buNone/>
            </a:pPr>
            <a:r>
              <a:rPr lang="en-US" sz="4000" dirty="0" smtClean="0">
                <a:solidFill>
                  <a:srgbClr val="3D3D3D"/>
                </a:solidFill>
              </a:rPr>
              <a:t>Increasing / decreasing </a:t>
            </a:r>
            <a:r>
              <a:rPr lang="en-US" sz="4000" dirty="0">
                <a:solidFill>
                  <a:srgbClr val="3D3D3D"/>
                </a:solidFill>
              </a:rPr>
              <a:t>polygon’s projected </a:t>
            </a:r>
            <a:r>
              <a:rPr lang="en-US" sz="4000" dirty="0" smtClean="0">
                <a:solidFill>
                  <a:srgbClr val="3D3D3D"/>
                </a:solidFill>
              </a:rPr>
              <a:t>area </a:t>
            </a:r>
            <a:r>
              <a:rPr lang="en-US" sz="4000" dirty="0" smtClean="0">
                <a:solidFill>
                  <a:srgbClr val="C00000"/>
                </a:solidFill>
              </a:rPr>
              <a:t>uniformly alters sampling</a:t>
            </a:r>
            <a:endParaRPr lang="en-US" sz="4000" dirty="0" smtClean="0"/>
          </a:p>
          <a:p>
            <a:pPr marL="0" indent="0" algn="ctr">
              <a:buNone/>
            </a:pPr>
            <a:endParaRPr lang="en-US" sz="4000" dirty="0"/>
          </a:p>
          <a:p>
            <a:pPr marL="0" indent="0" algn="ctr">
              <a:buNone/>
            </a:pPr>
            <a:endParaRPr lang="en-US" sz="4000" dirty="0" smtClean="0"/>
          </a:p>
          <a:p>
            <a:pPr marL="0" indent="0" algn="ctr">
              <a:buNone/>
            </a:pPr>
            <a:endParaRPr lang="en-US" sz="4000" dirty="0"/>
          </a:p>
          <a:p>
            <a:pPr marL="0" indent="0" algn="ctr">
              <a:buNone/>
            </a:pPr>
            <a:endParaRPr lang="en-US" sz="4000" dirty="0" smtClean="0"/>
          </a:p>
          <a:p>
            <a:pPr marL="0" indent="0" algn="ctr">
              <a:buNone/>
            </a:pPr>
            <a:endParaRPr lang="en-US" sz="4000" dirty="0">
              <a:solidFill>
                <a:srgbClr val="3D3D3D"/>
              </a:solidFill>
            </a:endParaRPr>
          </a:p>
          <a:p>
            <a:pPr marL="0" indent="0" algn="ctr">
              <a:lnSpc>
                <a:spcPts val="5500"/>
              </a:lnSpc>
              <a:spcBef>
                <a:spcPts val="0"/>
              </a:spcBef>
              <a:buNone/>
            </a:pPr>
            <a:endParaRPr lang="en-US" sz="4000" dirty="0" smtClean="0"/>
          </a:p>
          <a:p>
            <a:pPr marL="0" indent="0" algn="ctr">
              <a:lnSpc>
                <a:spcPts val="5500"/>
              </a:lnSpc>
              <a:spcBef>
                <a:spcPts val="0"/>
              </a:spcBef>
              <a:buNone/>
            </a:pPr>
            <a:endParaRPr lang="en-US" sz="4000" dirty="0" smtClean="0"/>
          </a:p>
          <a:p>
            <a:pPr marL="0" indent="0" algn="ctr">
              <a:lnSpc>
                <a:spcPts val="5500"/>
              </a:lnSpc>
              <a:spcBef>
                <a:spcPts val="0"/>
              </a:spcBef>
              <a:buNone/>
            </a:pPr>
            <a:endParaRPr lang="en-US" sz="4000" dirty="0"/>
          </a:p>
          <a:p>
            <a:pPr marL="0" indent="0" algn="ctr">
              <a:lnSpc>
                <a:spcPts val="5500"/>
              </a:lnSpc>
              <a:spcBef>
                <a:spcPts val="0"/>
              </a:spcBef>
              <a:buNone/>
            </a:pPr>
            <a:endParaRPr lang="en-US" sz="4000" dirty="0" smtClean="0"/>
          </a:p>
          <a:p>
            <a:pPr marL="0" indent="0" algn="ctr">
              <a:lnSpc>
                <a:spcPts val="5500"/>
              </a:lnSpc>
              <a:spcBef>
                <a:spcPts val="0"/>
              </a:spcBef>
              <a:buNone/>
            </a:pPr>
            <a:endParaRPr lang="en-US" sz="4000" dirty="0" smtClean="0"/>
          </a:p>
          <a:p>
            <a:pPr marL="0" indent="0" algn="ctr">
              <a:lnSpc>
                <a:spcPts val="5500"/>
              </a:lnSpc>
              <a:spcBef>
                <a:spcPts val="0"/>
              </a:spcBef>
              <a:buNone/>
            </a:pPr>
            <a:endParaRPr lang="en-US" sz="4000" dirty="0" smtClean="0"/>
          </a:p>
        </p:txBody>
      </p:sp>
      <p:sp>
        <p:nvSpPr>
          <p:cNvPr id="4" name="Slide Number Placeholder 3"/>
          <p:cNvSpPr>
            <a:spLocks noGrp="1"/>
          </p:cNvSpPr>
          <p:nvPr>
            <p:ph type="sldNum" sz="quarter" idx="12"/>
          </p:nvPr>
        </p:nvSpPr>
        <p:spPr/>
        <p:txBody>
          <a:bodyPr/>
          <a:lstStyle/>
          <a:p>
            <a:fld id="{99799EB3-CADD-4E24-A47C-62F4D0F2854C}" type="slidenum">
              <a:rPr lang="en-US" smtClean="0"/>
              <a:pPr/>
              <a:t>20</a:t>
            </a:fld>
            <a:r>
              <a:rPr lang="en-US" dirty="0" smtClean="0"/>
              <a:t> of 32 </a:t>
            </a:r>
            <a:endParaRPr lang="en-US" dirty="0"/>
          </a:p>
        </p:txBody>
      </p:sp>
      <p:pic>
        <p:nvPicPr>
          <p:cNvPr id="8" name="Picture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9771" r="298"/>
          <a:stretch/>
        </p:blipFill>
        <p:spPr>
          <a:xfrm>
            <a:off x="3514825" y="266700"/>
            <a:ext cx="11191776" cy="7530599"/>
          </a:xfrm>
          <a:prstGeom prst="rect">
            <a:avLst/>
          </a:prstGeom>
        </p:spPr>
      </p:pic>
    </p:spTree>
    <p:extLst>
      <p:ext uri="{BB962C8B-B14F-4D97-AF65-F5344CB8AC3E}">
        <p14:creationId xmlns:p14="http://schemas.microsoft.com/office/powerpoint/2010/main" val="763751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Independent Transformation on the GPU</a:t>
            </a:r>
            <a:endParaRPr lang="en-US" dirty="0"/>
          </a:p>
        </p:txBody>
      </p:sp>
      <p:sp>
        <p:nvSpPr>
          <p:cNvPr id="6" name="Content Placeholder 2"/>
          <p:cNvSpPr>
            <a:spLocks noGrp="1"/>
          </p:cNvSpPr>
          <p:nvPr>
            <p:ph idx="1"/>
          </p:nvPr>
        </p:nvSpPr>
        <p:spPr>
          <a:xfrm>
            <a:off x="1455057" y="2019300"/>
            <a:ext cx="16832943" cy="6781800"/>
          </a:xfrm>
        </p:spPr>
        <p:txBody>
          <a:bodyPr>
            <a:normAutofit/>
          </a:bodyPr>
          <a:lstStyle/>
          <a:p>
            <a:pPr marL="0" indent="0">
              <a:buNone/>
            </a:pPr>
            <a:r>
              <a:rPr lang="en-US" sz="4000" dirty="0" smtClean="0">
                <a:solidFill>
                  <a:srgbClr val="3D3D3D"/>
                </a:solidFill>
              </a:rPr>
              <a:t>Compute transform at run-time in GPU’s Geometry stage. </a:t>
            </a:r>
          </a:p>
          <a:p>
            <a:pPr marL="0" indent="0">
              <a:buNone/>
            </a:pPr>
            <a:endParaRPr lang="en-US" sz="4000" dirty="0">
              <a:solidFill>
                <a:srgbClr val="3D3D3D"/>
              </a:solidFill>
            </a:endParaRPr>
          </a:p>
          <a:p>
            <a:pPr marL="0" indent="0">
              <a:buNone/>
            </a:pPr>
            <a:endParaRPr lang="en-US" sz="4000" dirty="0" smtClean="0">
              <a:solidFill>
                <a:srgbClr val="3D3D3D"/>
              </a:solidFill>
            </a:endParaRPr>
          </a:p>
          <a:p>
            <a:pPr marL="0" indent="0">
              <a:buNone/>
            </a:pPr>
            <a:endParaRPr lang="en-US" sz="4000" dirty="0">
              <a:solidFill>
                <a:srgbClr val="3D3D3D"/>
              </a:solidFill>
            </a:endParaRPr>
          </a:p>
          <a:p>
            <a:pPr marL="0" indent="0">
              <a:buNone/>
            </a:pPr>
            <a:endParaRPr lang="en-US" sz="4000" dirty="0" smtClean="0">
              <a:solidFill>
                <a:srgbClr val="3D3D3D"/>
              </a:solidFill>
            </a:endParaRPr>
          </a:p>
          <a:p>
            <a:pPr marL="0" indent="0">
              <a:buNone/>
            </a:pPr>
            <a:endParaRPr lang="en-US" sz="4000" dirty="0">
              <a:solidFill>
                <a:srgbClr val="3D3D3D"/>
              </a:solidFill>
            </a:endParaRPr>
          </a:p>
          <a:p>
            <a:pPr marL="0" indent="0">
              <a:buNone/>
            </a:pPr>
            <a:endParaRPr lang="en-US" sz="4000" dirty="0" smtClean="0">
              <a:solidFill>
                <a:srgbClr val="3D3D3D"/>
              </a:solidFill>
            </a:endParaRPr>
          </a:p>
          <a:p>
            <a:pPr marL="0" indent="0">
              <a:buNone/>
            </a:pPr>
            <a:endParaRPr lang="en-US" sz="4000" dirty="0">
              <a:solidFill>
                <a:srgbClr val="3D3D3D"/>
              </a:solidFill>
            </a:endParaRPr>
          </a:p>
          <a:p>
            <a:pPr marL="0" indent="0">
              <a:buNone/>
            </a:pPr>
            <a:r>
              <a:rPr lang="en-US" sz="4000" i="1" dirty="0" smtClean="0">
                <a:solidFill>
                  <a:srgbClr val="3D3D3D"/>
                </a:solidFill>
              </a:rPr>
              <a:t>d</a:t>
            </a:r>
            <a:r>
              <a:rPr lang="en-US" sz="4000" dirty="0" smtClean="0">
                <a:solidFill>
                  <a:srgbClr val="3D3D3D"/>
                </a:solidFill>
              </a:rPr>
              <a:t> controls the sampling rate of the polygon</a:t>
            </a:r>
            <a:endParaRPr lang="en-US" sz="4000" dirty="0"/>
          </a:p>
          <a:p>
            <a:pPr marL="0" indent="0">
              <a:buNone/>
            </a:pPr>
            <a:endParaRPr lang="en-US" sz="4000" dirty="0"/>
          </a:p>
          <a:p>
            <a:pPr marL="0" indent="0">
              <a:buNone/>
            </a:pPr>
            <a:endParaRPr lang="en-US" sz="4000" dirty="0" smtClean="0"/>
          </a:p>
          <a:p>
            <a:pPr marL="0" indent="0">
              <a:buNone/>
            </a:pPr>
            <a:endParaRPr lang="en-US" sz="4000" dirty="0"/>
          </a:p>
          <a:p>
            <a:pPr marL="0" indent="0">
              <a:buNone/>
            </a:pPr>
            <a:endParaRPr lang="en-US" sz="4000" dirty="0" smtClean="0"/>
          </a:p>
          <a:p>
            <a:pPr marL="0" indent="0">
              <a:buNone/>
            </a:pPr>
            <a:endParaRPr lang="en-US" sz="4000" dirty="0">
              <a:solidFill>
                <a:srgbClr val="3D3D3D"/>
              </a:solidFill>
            </a:endParaRPr>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p:txBody>
      </p:sp>
      <p:sp>
        <p:nvSpPr>
          <p:cNvPr id="4" name="Slide Number Placeholder 3"/>
          <p:cNvSpPr>
            <a:spLocks noGrp="1"/>
          </p:cNvSpPr>
          <p:nvPr>
            <p:ph type="sldNum" sz="quarter" idx="12"/>
          </p:nvPr>
        </p:nvSpPr>
        <p:spPr/>
        <p:txBody>
          <a:bodyPr/>
          <a:lstStyle/>
          <a:p>
            <a:fld id="{99799EB3-CADD-4E24-A47C-62F4D0F2854C}" type="slidenum">
              <a:rPr lang="en-US" smtClean="0"/>
              <a:pPr/>
              <a:t>21</a:t>
            </a:fld>
            <a:r>
              <a:rPr lang="en-US" dirty="0" smtClean="0"/>
              <a:t> of 32 </a:t>
            </a:r>
            <a:endParaRPr lang="en-US" dirty="0"/>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2819400" y="3328697"/>
            <a:ext cx="12479492" cy="4163006"/>
          </a:xfrm>
          <a:prstGeom prst="rect">
            <a:avLst/>
          </a:prstGeom>
        </p:spPr>
      </p:pic>
    </p:spTree>
    <p:extLst>
      <p:ext uri="{BB962C8B-B14F-4D97-AF65-F5344CB8AC3E}">
        <p14:creationId xmlns:p14="http://schemas.microsoft.com/office/powerpoint/2010/main" val="791534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Independent Rasterization on the GPU</a:t>
            </a:r>
            <a:endParaRPr lang="en-US" dirty="0"/>
          </a:p>
        </p:txBody>
      </p:sp>
      <p:sp>
        <p:nvSpPr>
          <p:cNvPr id="4" name="Slide Number Placeholder 3"/>
          <p:cNvSpPr>
            <a:spLocks noGrp="1"/>
          </p:cNvSpPr>
          <p:nvPr>
            <p:ph type="sldNum" sz="quarter" idx="12"/>
          </p:nvPr>
        </p:nvSpPr>
        <p:spPr/>
        <p:txBody>
          <a:bodyPr/>
          <a:lstStyle/>
          <a:p>
            <a:fld id="{99799EB3-CADD-4E24-A47C-62F4D0F2854C}" type="slidenum">
              <a:rPr lang="en-US" smtClean="0"/>
              <a:pPr/>
              <a:t>22</a:t>
            </a:fld>
            <a:r>
              <a:rPr lang="en-US" dirty="0" smtClean="0"/>
              <a:t> of 32 </a:t>
            </a:r>
            <a:endParaRPr lang="en-US" dirty="0"/>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57200" y="2418587"/>
            <a:ext cx="17566551" cy="5468113"/>
          </a:xfrm>
          <a:prstGeom prst="rect">
            <a:avLst/>
          </a:prstGeom>
        </p:spPr>
      </p:pic>
    </p:spTree>
    <p:extLst>
      <p:ext uri="{BB962C8B-B14F-4D97-AF65-F5344CB8AC3E}">
        <p14:creationId xmlns:p14="http://schemas.microsoft.com/office/powerpoint/2010/main" val="88577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Multi-View Sampling Density</a:t>
            </a:r>
            <a:endParaRPr lang="en-US" dirty="0"/>
          </a:p>
        </p:txBody>
      </p:sp>
      <p:sp>
        <p:nvSpPr>
          <p:cNvPr id="4" name="Slide Number Placeholder 3"/>
          <p:cNvSpPr>
            <a:spLocks noGrp="1"/>
          </p:cNvSpPr>
          <p:nvPr>
            <p:ph type="sldNum" sz="quarter" idx="12"/>
          </p:nvPr>
        </p:nvSpPr>
        <p:spPr/>
        <p:txBody>
          <a:bodyPr/>
          <a:lstStyle/>
          <a:p>
            <a:fld id="{99799EB3-CADD-4E24-A47C-62F4D0F2854C}" type="slidenum">
              <a:rPr lang="en-US" smtClean="0"/>
              <a:pPr/>
              <a:t>23</a:t>
            </a:fld>
            <a:r>
              <a:rPr lang="en-US" dirty="0" smtClean="0"/>
              <a:t> of 32 </a:t>
            </a:r>
            <a:endParaRPr lang="en-US" dirty="0"/>
          </a:p>
        </p:txBody>
      </p:sp>
      <p:sp>
        <p:nvSpPr>
          <p:cNvPr id="7" name="Content Placeholder 2"/>
          <p:cNvSpPr txBox="1">
            <a:spLocks/>
          </p:cNvSpPr>
          <p:nvPr/>
        </p:nvSpPr>
        <p:spPr>
          <a:xfrm>
            <a:off x="1455057" y="1866900"/>
            <a:ext cx="16832943" cy="7239000"/>
          </a:xfrm>
          <a:prstGeom prst="rect">
            <a:avLst/>
          </a:prstGeom>
        </p:spPr>
        <p:txBody>
          <a:bodyPr vert="horz" lIns="163284" tIns="81642" rIns="163284" bIns="81642" rtlCol="0">
            <a:normAutofit/>
          </a:bodyPr>
          <a:lstStyle>
            <a:lvl1pPr marL="612317" indent="-612317" algn="l" defTabSz="1632844" rtl="0" eaLnBrk="1" latinLnBrk="0" hangingPunct="1">
              <a:spcBef>
                <a:spcPct val="20000"/>
              </a:spcBef>
              <a:buFont typeface="Arial" pitchFamily="34" charset="0"/>
              <a:buChar char="•"/>
              <a:defRPr sz="5700" kern="1200">
                <a:solidFill>
                  <a:srgbClr val="434343"/>
                </a:solidFill>
                <a:latin typeface="Myriad Pro" panose="020B0503030403020204" pitchFamily="34" charset="0"/>
                <a:ea typeface="+mn-ea"/>
                <a:cs typeface="Arial" panose="020B0604020202020204" pitchFamily="34" charset="0"/>
              </a:defRPr>
            </a:lvl1pPr>
            <a:lvl2pPr marL="1326686" indent="-510264" algn="l" defTabSz="1632844" rtl="0" eaLnBrk="1" latinLnBrk="0" hangingPunct="1">
              <a:spcBef>
                <a:spcPct val="20000"/>
              </a:spcBef>
              <a:buFont typeface="Arial" pitchFamily="34" charset="0"/>
              <a:buChar char="–"/>
              <a:defRPr sz="5000" kern="1200">
                <a:solidFill>
                  <a:srgbClr val="434343"/>
                </a:solidFill>
                <a:latin typeface="Myriad Pro" panose="020B0503030403020204" pitchFamily="34" charset="0"/>
                <a:ea typeface="+mn-ea"/>
                <a:cs typeface="Arial" panose="020B0604020202020204" pitchFamily="34" charset="0"/>
              </a:defRPr>
            </a:lvl2pPr>
            <a:lvl3pPr marL="2041055" indent="-408211" algn="l" defTabSz="1632844" rtl="0" eaLnBrk="1" latinLnBrk="0" hangingPunct="1">
              <a:spcBef>
                <a:spcPct val="20000"/>
              </a:spcBef>
              <a:buFont typeface="Arial" pitchFamily="34" charset="0"/>
              <a:buChar char="•"/>
              <a:defRPr sz="4300" kern="1200">
                <a:solidFill>
                  <a:srgbClr val="434343"/>
                </a:solidFill>
                <a:latin typeface="Myriad Pro" panose="020B0503030403020204" pitchFamily="34" charset="0"/>
                <a:ea typeface="+mn-ea"/>
                <a:cs typeface="Arial" panose="020B0604020202020204" pitchFamily="34" charset="0"/>
              </a:defRPr>
            </a:lvl3pPr>
            <a:lvl4pPr marL="2857477"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4pPr>
            <a:lvl5pPr marL="3673899"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0" indent="0">
              <a:buFont typeface="Arial" pitchFamily="34" charset="0"/>
              <a:buNone/>
            </a:pPr>
            <a:r>
              <a:rPr lang="en-US" sz="4000" dirty="0" smtClean="0">
                <a:latin typeface="Arial" panose="020B0604020202020204" pitchFamily="34" charset="0"/>
              </a:rPr>
              <a:t>How do we compute </a:t>
            </a:r>
            <a:r>
              <a:rPr lang="en-US" sz="4000" i="1" dirty="0" smtClean="0">
                <a:latin typeface="Arial" panose="020B0604020202020204" pitchFamily="34" charset="0"/>
              </a:rPr>
              <a:t>d </a:t>
            </a:r>
            <a:r>
              <a:rPr lang="en-US" sz="4000" dirty="0" smtClean="0">
                <a:latin typeface="Arial" panose="020B0604020202020204" pitchFamily="34" charset="0"/>
              </a:rPr>
              <a:t>?</a:t>
            </a:r>
          </a:p>
          <a:p>
            <a:pPr marL="0" indent="0">
              <a:buFont typeface="Arial" pitchFamily="34" charset="0"/>
              <a:buNone/>
            </a:pPr>
            <a:endParaRPr lang="en-US" sz="4000" dirty="0">
              <a:latin typeface="Arial" panose="020B0604020202020204" pitchFamily="34" charset="0"/>
            </a:endParaRPr>
          </a:p>
          <a:p>
            <a:pPr marL="0" indent="0">
              <a:buFont typeface="Arial" pitchFamily="34" charset="0"/>
              <a:buNone/>
            </a:pPr>
            <a:endParaRPr lang="en-US" sz="4000" dirty="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solidFill>
                <a:srgbClr val="3D3D3D"/>
              </a:solidFill>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381000" y="3619500"/>
            <a:ext cx="17537973" cy="5182323"/>
          </a:xfrm>
          <a:prstGeom prst="rect">
            <a:avLst/>
          </a:prstGeom>
        </p:spPr>
      </p:pic>
    </p:spTree>
    <p:extLst>
      <p:ext uri="{BB962C8B-B14F-4D97-AF65-F5344CB8AC3E}">
        <p14:creationId xmlns:p14="http://schemas.microsoft.com/office/powerpoint/2010/main" val="320948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Multi-View Sampling Density</a:t>
            </a:r>
            <a:endParaRPr lang="en-US" dirty="0"/>
          </a:p>
        </p:txBody>
      </p:sp>
      <p:sp>
        <p:nvSpPr>
          <p:cNvPr id="7" name="Content Placeholder 2"/>
          <p:cNvSpPr txBox="1">
            <a:spLocks/>
          </p:cNvSpPr>
          <p:nvPr/>
        </p:nvSpPr>
        <p:spPr>
          <a:xfrm>
            <a:off x="1455057" y="1866900"/>
            <a:ext cx="16832943" cy="5562600"/>
          </a:xfrm>
          <a:prstGeom prst="rect">
            <a:avLst/>
          </a:prstGeom>
        </p:spPr>
        <p:txBody>
          <a:bodyPr vert="horz" lIns="163284" tIns="81642" rIns="163284" bIns="81642" rtlCol="0">
            <a:normAutofit/>
          </a:bodyPr>
          <a:lstStyle>
            <a:lvl1pPr marL="612317" indent="-612317" algn="l" defTabSz="1632844" rtl="0" eaLnBrk="1" latinLnBrk="0" hangingPunct="1">
              <a:spcBef>
                <a:spcPct val="20000"/>
              </a:spcBef>
              <a:buFont typeface="Arial" pitchFamily="34" charset="0"/>
              <a:buChar char="•"/>
              <a:defRPr sz="5700" kern="1200">
                <a:solidFill>
                  <a:srgbClr val="434343"/>
                </a:solidFill>
                <a:latin typeface="Myriad Pro" panose="020B0503030403020204" pitchFamily="34" charset="0"/>
                <a:ea typeface="+mn-ea"/>
                <a:cs typeface="Arial" panose="020B0604020202020204" pitchFamily="34" charset="0"/>
              </a:defRPr>
            </a:lvl1pPr>
            <a:lvl2pPr marL="1326686" indent="-510264" algn="l" defTabSz="1632844" rtl="0" eaLnBrk="1" latinLnBrk="0" hangingPunct="1">
              <a:spcBef>
                <a:spcPct val="20000"/>
              </a:spcBef>
              <a:buFont typeface="Arial" pitchFamily="34" charset="0"/>
              <a:buChar char="–"/>
              <a:defRPr sz="5000" kern="1200">
                <a:solidFill>
                  <a:srgbClr val="434343"/>
                </a:solidFill>
                <a:latin typeface="Myriad Pro" panose="020B0503030403020204" pitchFamily="34" charset="0"/>
                <a:ea typeface="+mn-ea"/>
                <a:cs typeface="Arial" panose="020B0604020202020204" pitchFamily="34" charset="0"/>
              </a:defRPr>
            </a:lvl2pPr>
            <a:lvl3pPr marL="2041055" indent="-408211" algn="l" defTabSz="1632844" rtl="0" eaLnBrk="1" latinLnBrk="0" hangingPunct="1">
              <a:spcBef>
                <a:spcPct val="20000"/>
              </a:spcBef>
              <a:buFont typeface="Arial" pitchFamily="34" charset="0"/>
              <a:buChar char="•"/>
              <a:defRPr sz="4300" kern="1200">
                <a:solidFill>
                  <a:srgbClr val="434343"/>
                </a:solidFill>
                <a:latin typeface="Myriad Pro" panose="020B0503030403020204" pitchFamily="34" charset="0"/>
                <a:ea typeface="+mn-ea"/>
                <a:cs typeface="Arial" panose="020B0604020202020204" pitchFamily="34" charset="0"/>
              </a:defRPr>
            </a:lvl3pPr>
            <a:lvl4pPr marL="2857477"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4pPr>
            <a:lvl5pPr marL="3673899"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0" indent="0">
              <a:buFont typeface="Arial" pitchFamily="34" charset="0"/>
              <a:buNone/>
            </a:pPr>
            <a:r>
              <a:rPr lang="en-US" sz="4000" dirty="0" smtClean="0">
                <a:latin typeface="Arial" panose="020B0604020202020204" pitchFamily="34" charset="0"/>
              </a:rPr>
              <a:t>Closest distance from polygon to all view centers yields appropriate density for all views*</a:t>
            </a:r>
          </a:p>
          <a:p>
            <a:pPr marL="0" indent="0">
              <a:buFont typeface="Arial" pitchFamily="34" charset="0"/>
              <a:buNone/>
            </a:pPr>
            <a:endParaRPr lang="en-US" sz="4000" dirty="0">
              <a:latin typeface="Arial" panose="020B0604020202020204" pitchFamily="34" charset="0"/>
            </a:endParaRPr>
          </a:p>
          <a:p>
            <a:pPr marL="0" indent="0">
              <a:buFont typeface="Arial" pitchFamily="34" charset="0"/>
              <a:buNone/>
            </a:pPr>
            <a:r>
              <a:rPr lang="en-US" sz="4000" dirty="0" smtClean="0">
                <a:latin typeface="Arial" panose="020B0604020202020204" pitchFamily="34" charset="0"/>
              </a:rPr>
              <a:t>“3D Distance from a Point to a Triangle” – solves this efficiently in 2D [10]</a:t>
            </a:r>
          </a:p>
          <a:p>
            <a:pPr marL="0" indent="0">
              <a:buFont typeface="Arial" pitchFamily="34" charset="0"/>
              <a:buNone/>
            </a:pPr>
            <a:endParaRPr lang="en-US" sz="4000" dirty="0">
              <a:latin typeface="Arial" panose="020B0604020202020204" pitchFamily="34" charset="0"/>
            </a:endParaRPr>
          </a:p>
          <a:p>
            <a:pPr marL="0" indent="0">
              <a:buFont typeface="Arial" pitchFamily="34" charset="0"/>
              <a:buNone/>
            </a:pPr>
            <a:r>
              <a:rPr lang="en-US" sz="4000" dirty="0" smtClean="0">
                <a:latin typeface="Arial" panose="020B0604020202020204" pitchFamily="34" charset="0"/>
              </a:rPr>
              <a:t>Can afford to compute distance to many views (we tested up to 128) in GPU’s Geometry Shader</a:t>
            </a:r>
            <a:endParaRPr lang="en-US" sz="4000" dirty="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solidFill>
                <a:srgbClr val="3D3D3D"/>
              </a:solidFill>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99799EB3-CADD-4E24-A47C-62F4D0F2854C}" type="slidenum">
              <a:rPr lang="en-US" smtClean="0"/>
              <a:pPr/>
              <a:t>24</a:t>
            </a:fld>
            <a:r>
              <a:rPr lang="en-US" dirty="0" smtClean="0"/>
              <a:t> of 32 </a:t>
            </a:r>
            <a:endParaRPr lang="en-US" dirty="0"/>
          </a:p>
        </p:txBody>
      </p:sp>
      <p:sp>
        <p:nvSpPr>
          <p:cNvPr id="3" name="TextBox 2"/>
          <p:cNvSpPr txBox="1"/>
          <p:nvPr/>
        </p:nvSpPr>
        <p:spPr>
          <a:xfrm>
            <a:off x="1600200" y="9563100"/>
            <a:ext cx="6161751" cy="338554"/>
          </a:xfrm>
          <a:prstGeom prst="rect">
            <a:avLst/>
          </a:prstGeom>
          <a:noFill/>
        </p:spPr>
        <p:txBody>
          <a:bodyPr wrap="none" rtlCol="0">
            <a:spAutoFit/>
          </a:bodyPr>
          <a:lstStyle/>
          <a:p>
            <a:r>
              <a:rPr lang="en-US" sz="1600" dirty="0" smtClean="0"/>
              <a:t>* It is slightly more complicated than this, but we’ve simplified for time</a:t>
            </a:r>
            <a:endParaRPr lang="en-US" sz="1600" dirty="0"/>
          </a:p>
        </p:txBody>
      </p:sp>
    </p:spTree>
    <p:extLst>
      <p:ext uri="{BB962C8B-B14F-4D97-AF65-F5344CB8AC3E}">
        <p14:creationId xmlns:p14="http://schemas.microsoft.com/office/powerpoint/2010/main" val="1746110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Independent Rasterization and </a:t>
            </a:r>
            <a:r>
              <a:rPr lang="en-US" dirty="0" err="1" smtClean="0"/>
              <a:t>LoD</a:t>
            </a:r>
            <a:endParaRPr lang="en-US" dirty="0"/>
          </a:p>
        </p:txBody>
      </p:sp>
      <p:sp>
        <p:nvSpPr>
          <p:cNvPr id="4" name="Slide Number Placeholder 3"/>
          <p:cNvSpPr>
            <a:spLocks noGrp="1"/>
          </p:cNvSpPr>
          <p:nvPr>
            <p:ph type="sldNum" sz="quarter" idx="12"/>
          </p:nvPr>
        </p:nvSpPr>
        <p:spPr/>
        <p:txBody>
          <a:bodyPr/>
          <a:lstStyle/>
          <a:p>
            <a:fld id="{99799EB3-CADD-4E24-A47C-62F4D0F2854C}" type="slidenum">
              <a:rPr lang="en-US" smtClean="0"/>
              <a:pPr/>
              <a:t>25</a:t>
            </a:fld>
            <a:r>
              <a:rPr lang="en-US" dirty="0" smtClean="0"/>
              <a:t> of 32 </a:t>
            </a:r>
            <a:endParaRPr lang="en-US" dirty="0"/>
          </a:p>
        </p:txBody>
      </p:sp>
      <p:sp>
        <p:nvSpPr>
          <p:cNvPr id="7" name="Content Placeholder 2"/>
          <p:cNvSpPr txBox="1">
            <a:spLocks/>
          </p:cNvSpPr>
          <p:nvPr/>
        </p:nvSpPr>
        <p:spPr>
          <a:xfrm>
            <a:off x="1455057" y="1866900"/>
            <a:ext cx="16832943" cy="7239000"/>
          </a:xfrm>
          <a:prstGeom prst="rect">
            <a:avLst/>
          </a:prstGeom>
        </p:spPr>
        <p:txBody>
          <a:bodyPr vert="horz" lIns="163284" tIns="81642" rIns="163284" bIns="81642" rtlCol="0">
            <a:normAutofit/>
          </a:bodyPr>
          <a:lstStyle>
            <a:lvl1pPr marL="612317" indent="-612317" algn="l" defTabSz="1632844" rtl="0" eaLnBrk="1" latinLnBrk="0" hangingPunct="1">
              <a:spcBef>
                <a:spcPct val="20000"/>
              </a:spcBef>
              <a:buFont typeface="Arial" pitchFamily="34" charset="0"/>
              <a:buChar char="•"/>
              <a:defRPr sz="5700" kern="1200">
                <a:solidFill>
                  <a:srgbClr val="434343"/>
                </a:solidFill>
                <a:latin typeface="Myriad Pro" panose="020B0503030403020204" pitchFamily="34" charset="0"/>
                <a:ea typeface="+mn-ea"/>
                <a:cs typeface="Arial" panose="020B0604020202020204" pitchFamily="34" charset="0"/>
              </a:defRPr>
            </a:lvl1pPr>
            <a:lvl2pPr marL="1326686" indent="-510264" algn="l" defTabSz="1632844" rtl="0" eaLnBrk="1" latinLnBrk="0" hangingPunct="1">
              <a:spcBef>
                <a:spcPct val="20000"/>
              </a:spcBef>
              <a:buFont typeface="Arial" pitchFamily="34" charset="0"/>
              <a:buChar char="–"/>
              <a:defRPr sz="5000" kern="1200">
                <a:solidFill>
                  <a:srgbClr val="434343"/>
                </a:solidFill>
                <a:latin typeface="Myriad Pro" panose="020B0503030403020204" pitchFamily="34" charset="0"/>
                <a:ea typeface="+mn-ea"/>
                <a:cs typeface="Arial" panose="020B0604020202020204" pitchFamily="34" charset="0"/>
              </a:defRPr>
            </a:lvl2pPr>
            <a:lvl3pPr marL="2041055" indent="-408211" algn="l" defTabSz="1632844" rtl="0" eaLnBrk="1" latinLnBrk="0" hangingPunct="1">
              <a:spcBef>
                <a:spcPct val="20000"/>
              </a:spcBef>
              <a:buFont typeface="Arial" pitchFamily="34" charset="0"/>
              <a:buChar char="•"/>
              <a:defRPr sz="4300" kern="1200">
                <a:solidFill>
                  <a:srgbClr val="434343"/>
                </a:solidFill>
                <a:latin typeface="Myriad Pro" panose="020B0503030403020204" pitchFamily="34" charset="0"/>
                <a:ea typeface="+mn-ea"/>
                <a:cs typeface="Arial" panose="020B0604020202020204" pitchFamily="34" charset="0"/>
              </a:defRPr>
            </a:lvl3pPr>
            <a:lvl4pPr marL="2857477"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4pPr>
            <a:lvl5pPr marL="3673899"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0" indent="0">
              <a:buFont typeface="Arial" pitchFamily="34" charset="0"/>
              <a:buNone/>
            </a:pPr>
            <a:r>
              <a:rPr lang="en-US" sz="4000" dirty="0" smtClean="0">
                <a:latin typeface="Arial" panose="020B0604020202020204" pitchFamily="34" charset="0"/>
              </a:rPr>
              <a:t>Flexible sampling with combination of GS and Rasterizer</a:t>
            </a:r>
            <a:endParaRPr lang="en-US" sz="4000" dirty="0">
              <a:latin typeface="Arial" panose="020B0604020202020204" pitchFamily="34" charset="0"/>
            </a:endParaRPr>
          </a:p>
          <a:p>
            <a:pPr marL="0" indent="0">
              <a:buFont typeface="Arial" pitchFamily="34" charset="0"/>
              <a:buNone/>
            </a:pPr>
            <a:endParaRPr lang="en-US" sz="4000" dirty="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solidFill>
                <a:srgbClr val="3D3D3D"/>
              </a:solidFill>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p:txBody>
      </p:sp>
      <p:pic>
        <p:nvPicPr>
          <p:cNvPr id="8" name="Picture 7"/>
          <p:cNvPicPr>
            <a:picLocks noChangeAspect="1"/>
          </p:cNvPicPr>
          <p:nvPr/>
        </p:nvPicPr>
        <p:blipFill>
          <a:blip r:embed="rId3"/>
          <a:stretch>
            <a:fillRect/>
          </a:stretch>
        </p:blipFill>
        <p:spPr>
          <a:xfrm>
            <a:off x="609600" y="3162300"/>
            <a:ext cx="17261709" cy="5658640"/>
          </a:xfrm>
          <a:prstGeom prst="rect">
            <a:avLst/>
          </a:prstGeom>
        </p:spPr>
      </p:pic>
    </p:spTree>
    <p:extLst>
      <p:ext uri="{BB962C8B-B14F-4D97-AF65-F5344CB8AC3E}">
        <p14:creationId xmlns:p14="http://schemas.microsoft.com/office/powerpoint/2010/main" val="2264573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Image Rendering</a:t>
            </a:r>
            <a:endParaRPr lang="en-US" dirty="0"/>
          </a:p>
        </p:txBody>
      </p:sp>
      <p:sp>
        <p:nvSpPr>
          <p:cNvPr id="4" name="Slide Number Placeholder 3"/>
          <p:cNvSpPr>
            <a:spLocks noGrp="1"/>
          </p:cNvSpPr>
          <p:nvPr>
            <p:ph type="sldNum" sz="quarter" idx="12"/>
          </p:nvPr>
        </p:nvSpPr>
        <p:spPr/>
        <p:txBody>
          <a:bodyPr/>
          <a:lstStyle/>
          <a:p>
            <a:fld id="{99799EB3-CADD-4E24-A47C-62F4D0F2854C}" type="slidenum">
              <a:rPr lang="en-US" smtClean="0"/>
              <a:pPr/>
              <a:t>26</a:t>
            </a:fld>
            <a:r>
              <a:rPr lang="en-US" dirty="0" smtClean="0"/>
              <a:t> of 32 </a:t>
            </a:r>
            <a:endParaRPr lang="en-US" dirty="0"/>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1371600" y="1943100"/>
            <a:ext cx="15057739" cy="7350893"/>
          </a:xfrm>
          <a:prstGeom prst="rect">
            <a:avLst/>
          </a:prstGeom>
        </p:spPr>
      </p:pic>
    </p:spTree>
    <p:extLst>
      <p:ext uri="{BB962C8B-B14F-4D97-AF65-F5344CB8AC3E}">
        <p14:creationId xmlns:p14="http://schemas.microsoft.com/office/powerpoint/2010/main" val="2097243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a:t>
            </a:r>
            <a:endParaRPr lang="en-US" dirty="0"/>
          </a:p>
        </p:txBody>
      </p:sp>
      <p:sp>
        <p:nvSpPr>
          <p:cNvPr id="4" name="Slide Number Placeholder 3"/>
          <p:cNvSpPr>
            <a:spLocks noGrp="1"/>
          </p:cNvSpPr>
          <p:nvPr>
            <p:ph type="sldNum" sz="quarter" idx="12"/>
          </p:nvPr>
        </p:nvSpPr>
        <p:spPr/>
        <p:txBody>
          <a:bodyPr/>
          <a:lstStyle/>
          <a:p>
            <a:fld id="{99799EB3-CADD-4E24-A47C-62F4D0F2854C}" type="slidenum">
              <a:rPr lang="en-US" smtClean="0"/>
              <a:pPr/>
              <a:t>27</a:t>
            </a:fld>
            <a:r>
              <a:rPr lang="en-US" dirty="0" smtClean="0"/>
              <a:t> of 32 </a:t>
            </a:r>
            <a:endParaRPr lang="en-US" dirty="0"/>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3581400" y="1714500"/>
            <a:ext cx="11125200" cy="7537788"/>
          </a:xfrm>
          <a:prstGeom prst="rect">
            <a:avLst/>
          </a:prstGeom>
        </p:spPr>
      </p:pic>
    </p:spTree>
    <p:extLst>
      <p:ext uri="{BB962C8B-B14F-4D97-AF65-F5344CB8AC3E}">
        <p14:creationId xmlns:p14="http://schemas.microsoft.com/office/powerpoint/2010/main" val="682809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a:t>
            </a:r>
            <a:endParaRPr lang="en-US" dirty="0"/>
          </a:p>
        </p:txBody>
      </p:sp>
      <p:sp>
        <p:nvSpPr>
          <p:cNvPr id="4" name="Slide Number Placeholder 3"/>
          <p:cNvSpPr>
            <a:spLocks noGrp="1"/>
          </p:cNvSpPr>
          <p:nvPr>
            <p:ph type="sldNum" sz="quarter" idx="12"/>
          </p:nvPr>
        </p:nvSpPr>
        <p:spPr/>
        <p:txBody>
          <a:bodyPr/>
          <a:lstStyle/>
          <a:p>
            <a:fld id="{99799EB3-CADD-4E24-A47C-62F4D0F2854C}" type="slidenum">
              <a:rPr lang="en-US" smtClean="0"/>
              <a:pPr/>
              <a:t>28</a:t>
            </a:fld>
            <a:r>
              <a:rPr lang="en-US" smtClean="0"/>
              <a:t> of 40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436075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a:t>
            </a:r>
            <a:endParaRPr lang="en-US" dirty="0"/>
          </a:p>
        </p:txBody>
      </p:sp>
      <p:sp>
        <p:nvSpPr>
          <p:cNvPr id="4" name="Slide Number Placeholder 3"/>
          <p:cNvSpPr>
            <a:spLocks noGrp="1"/>
          </p:cNvSpPr>
          <p:nvPr>
            <p:ph type="sldNum" sz="quarter" idx="12"/>
          </p:nvPr>
        </p:nvSpPr>
        <p:spPr/>
        <p:txBody>
          <a:bodyPr/>
          <a:lstStyle/>
          <a:p>
            <a:fld id="{99799EB3-CADD-4E24-A47C-62F4D0F2854C}" type="slidenum">
              <a:rPr lang="en-US" smtClean="0"/>
              <a:pPr/>
              <a:t>29</a:t>
            </a:fld>
            <a:r>
              <a:rPr lang="en-US" smtClean="0"/>
              <a:t> of 40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043143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799EB3-CADD-4E24-A47C-62F4D0F2854C}" type="slidenum">
              <a:rPr lang="en-US" smtClean="0"/>
              <a:pPr/>
              <a:t>3</a:t>
            </a:fld>
            <a:r>
              <a:rPr lang="en-US" dirty="0" smtClean="0"/>
              <a:t> of 58 </a:t>
            </a:r>
            <a:endParaRPr lang="en-US" dirty="0"/>
          </a:p>
        </p:txBody>
      </p:sp>
      <p:sp>
        <p:nvSpPr>
          <p:cNvPr id="5" name="Text Placeholder 4"/>
          <p:cNvSpPr>
            <a:spLocks noGrp="1"/>
          </p:cNvSpPr>
          <p:nvPr>
            <p:ph type="body" sz="quarter" idx="13"/>
          </p:nvPr>
        </p:nvSpPr>
        <p:spPr/>
        <p:txBody>
          <a:bodyPr/>
          <a:lstStyle/>
          <a:p>
            <a:r>
              <a:rPr lang="en-US" dirty="0" smtClean="0"/>
              <a:t>Motivation &amp; Background</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061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“Bloating”</a:t>
            </a:r>
            <a:endParaRPr lang="en-US" dirty="0"/>
          </a:p>
        </p:txBody>
      </p:sp>
      <p:sp>
        <p:nvSpPr>
          <p:cNvPr id="4" name="Slide Number Placeholder 3"/>
          <p:cNvSpPr>
            <a:spLocks noGrp="1"/>
          </p:cNvSpPr>
          <p:nvPr>
            <p:ph type="sldNum" sz="quarter" idx="12"/>
          </p:nvPr>
        </p:nvSpPr>
        <p:spPr/>
        <p:txBody>
          <a:bodyPr/>
          <a:lstStyle/>
          <a:p>
            <a:fld id="{99799EB3-CADD-4E24-A47C-62F4D0F2854C}" type="slidenum">
              <a:rPr lang="en-US" smtClean="0"/>
              <a:pPr/>
              <a:t>30</a:t>
            </a:fld>
            <a:r>
              <a:rPr lang="en-US" smtClean="0"/>
              <a:t> of 32 </a:t>
            </a:r>
            <a:endParaRPr lang="en-US" dirty="0"/>
          </a:p>
        </p:txBody>
      </p:sp>
      <p:pic>
        <p:nvPicPr>
          <p:cNvPr id="6" name="Picture 5"/>
          <p:cNvPicPr>
            <a:picLocks noChangeAspect="1"/>
          </p:cNvPicPr>
          <p:nvPr/>
        </p:nvPicPr>
        <p:blipFill>
          <a:blip r:embed="rId3"/>
          <a:stretch>
            <a:fillRect/>
          </a:stretch>
        </p:blipFill>
        <p:spPr>
          <a:xfrm>
            <a:off x="326571" y="2628900"/>
            <a:ext cx="17190549" cy="5597617"/>
          </a:xfrm>
          <a:prstGeom prst="rect">
            <a:avLst/>
          </a:prstGeom>
        </p:spPr>
      </p:pic>
    </p:spTree>
    <p:extLst>
      <p:ext uri="{BB962C8B-B14F-4D97-AF65-F5344CB8AC3E}">
        <p14:creationId xmlns:p14="http://schemas.microsoft.com/office/powerpoint/2010/main" val="2771673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Encouraging Early Results</a:t>
            </a:r>
            <a:endParaRPr lang="en-US" dirty="0"/>
          </a:p>
        </p:txBody>
      </p:sp>
      <p:sp>
        <p:nvSpPr>
          <p:cNvPr id="3" name="Content Placeholder 2"/>
          <p:cNvSpPr>
            <a:spLocks noGrp="1"/>
          </p:cNvSpPr>
          <p:nvPr>
            <p:ph idx="1"/>
          </p:nvPr>
        </p:nvSpPr>
        <p:spPr>
          <a:xfrm>
            <a:off x="914400" y="1866901"/>
            <a:ext cx="17221200" cy="7315199"/>
          </a:xfrm>
        </p:spPr>
        <p:txBody>
          <a:bodyPr>
            <a:normAutofit fontScale="92500" lnSpcReduction="10000"/>
          </a:bodyPr>
          <a:lstStyle/>
          <a:p>
            <a:pPr marL="0" indent="0">
              <a:buNone/>
            </a:pPr>
            <a:r>
              <a:rPr lang="en-US" sz="4000" dirty="0" smtClean="0"/>
              <a:t>Still a lot more to talk about and details left out for time, see us to discuss!</a:t>
            </a:r>
          </a:p>
          <a:p>
            <a:pPr marL="0" indent="0">
              <a:buNone/>
            </a:pPr>
            <a:endParaRPr lang="en-US" sz="4000" dirty="0" smtClean="0"/>
          </a:p>
          <a:p>
            <a:pPr marL="0" indent="0">
              <a:buNone/>
            </a:pPr>
            <a:r>
              <a:rPr lang="en-US" sz="4000" dirty="0" smtClean="0"/>
              <a:t>Strengths: </a:t>
            </a:r>
          </a:p>
          <a:p>
            <a:r>
              <a:rPr lang="en-US" sz="4000" dirty="0"/>
              <a:t>P</a:t>
            </a:r>
            <a:r>
              <a:rPr lang="en-US" sz="4000" dirty="0" smtClean="0"/>
              <a:t>oints generated from polygons – no changes to art pipeline</a:t>
            </a:r>
          </a:p>
          <a:p>
            <a:r>
              <a:rPr lang="en-US" sz="4000" dirty="0" smtClean="0"/>
              <a:t>More efficient algorithmic design</a:t>
            </a:r>
          </a:p>
          <a:p>
            <a:r>
              <a:rPr lang="en-US" sz="4000" dirty="0" smtClean="0"/>
              <a:t>Faster for complex geometry</a:t>
            </a:r>
          </a:p>
          <a:p>
            <a:r>
              <a:rPr lang="en-US" sz="4000" dirty="0" smtClean="0"/>
              <a:t>No holes, high quality results</a:t>
            </a:r>
          </a:p>
          <a:p>
            <a:endParaRPr lang="en-US" sz="4000" dirty="0" smtClean="0"/>
          </a:p>
          <a:p>
            <a:pPr marL="0" indent="0">
              <a:buNone/>
            </a:pPr>
            <a:r>
              <a:rPr lang="en-US" sz="4000" dirty="0" smtClean="0"/>
              <a:t>Limitations:</a:t>
            </a:r>
          </a:p>
          <a:p>
            <a:r>
              <a:rPr lang="en-US" sz="4000" dirty="0" smtClean="0"/>
              <a:t>Much more to test</a:t>
            </a:r>
          </a:p>
          <a:p>
            <a:r>
              <a:rPr lang="en-US" sz="4000" dirty="0" smtClean="0"/>
              <a:t>GPUs still need improvement (hardware atomic functions)</a:t>
            </a:r>
            <a:endParaRPr lang="en-US" sz="4000" dirty="0"/>
          </a:p>
        </p:txBody>
      </p:sp>
      <p:sp>
        <p:nvSpPr>
          <p:cNvPr id="4" name="Slide Number Placeholder 3"/>
          <p:cNvSpPr>
            <a:spLocks noGrp="1"/>
          </p:cNvSpPr>
          <p:nvPr>
            <p:ph type="sldNum" sz="quarter" idx="12"/>
          </p:nvPr>
        </p:nvSpPr>
        <p:spPr/>
        <p:txBody>
          <a:bodyPr/>
          <a:lstStyle/>
          <a:p>
            <a:fld id="{99799EB3-CADD-4E24-A47C-62F4D0F2854C}" type="slidenum">
              <a:rPr lang="en-US" smtClean="0"/>
              <a:pPr/>
              <a:t>31</a:t>
            </a:fld>
            <a:r>
              <a:rPr lang="en-US" dirty="0" smtClean="0"/>
              <a:t> of 32 </a:t>
            </a:r>
            <a:endParaRPr lang="en-US" dirty="0"/>
          </a:p>
        </p:txBody>
      </p:sp>
    </p:spTree>
    <p:extLst>
      <p:ext uri="{BB962C8B-B14F-4D97-AF65-F5344CB8AC3E}">
        <p14:creationId xmlns:p14="http://schemas.microsoft.com/office/powerpoint/2010/main" val="2655220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Challenges</a:t>
            </a:r>
            <a:endParaRPr lang="en-US" dirty="0"/>
          </a:p>
        </p:txBody>
      </p:sp>
      <p:sp>
        <p:nvSpPr>
          <p:cNvPr id="3" name="Content Placeholder 2"/>
          <p:cNvSpPr>
            <a:spLocks noGrp="1"/>
          </p:cNvSpPr>
          <p:nvPr>
            <p:ph idx="1"/>
          </p:nvPr>
        </p:nvSpPr>
        <p:spPr>
          <a:xfrm>
            <a:off x="914400" y="1866901"/>
            <a:ext cx="17221200" cy="7010399"/>
          </a:xfrm>
        </p:spPr>
        <p:txBody>
          <a:bodyPr>
            <a:normAutofit/>
          </a:bodyPr>
          <a:lstStyle/>
          <a:p>
            <a:pPr marL="0" indent="0">
              <a:buNone/>
            </a:pPr>
            <a:endParaRPr lang="en-US" sz="4000" dirty="0" smtClean="0"/>
          </a:p>
          <a:p>
            <a:pPr marL="0" indent="0">
              <a:buNone/>
            </a:pPr>
            <a:r>
              <a:rPr lang="en-US" sz="4000" dirty="0" smtClean="0"/>
              <a:t>What about sub-pixel projected polygons?</a:t>
            </a:r>
          </a:p>
          <a:p>
            <a:pPr marL="0" indent="0">
              <a:buNone/>
            </a:pPr>
            <a:endParaRPr lang="en-US" sz="4000" dirty="0"/>
          </a:p>
          <a:p>
            <a:pPr marL="0" indent="0">
              <a:buNone/>
            </a:pPr>
            <a:r>
              <a:rPr lang="en-US" sz="4000" dirty="0" smtClean="0"/>
              <a:t>What about large and skewed projected polygons?</a:t>
            </a:r>
          </a:p>
          <a:p>
            <a:pPr marL="0" indent="0">
              <a:buNone/>
            </a:pPr>
            <a:endParaRPr lang="en-US" sz="4000" dirty="0"/>
          </a:p>
          <a:p>
            <a:pPr marL="0" indent="0">
              <a:buNone/>
            </a:pPr>
            <a:r>
              <a:rPr lang="en-US" sz="4000" dirty="0" smtClean="0"/>
              <a:t>What about </a:t>
            </a:r>
            <a:r>
              <a:rPr lang="en-US" sz="4000" dirty="0" err="1" smtClean="0"/>
              <a:t>LoD</a:t>
            </a:r>
            <a:r>
              <a:rPr lang="en-US" sz="4000" dirty="0"/>
              <a:t> </a:t>
            </a:r>
            <a:r>
              <a:rPr lang="en-US" sz="4000" dirty="0" smtClean="0"/>
              <a:t>and other spatial data structures?</a:t>
            </a:r>
          </a:p>
          <a:p>
            <a:pPr marL="0" indent="0">
              <a:buNone/>
            </a:pPr>
            <a:endParaRPr lang="en-US" sz="4000" dirty="0"/>
          </a:p>
          <a:p>
            <a:pPr marL="0" indent="0">
              <a:buNone/>
            </a:pPr>
            <a:r>
              <a:rPr lang="en-US" sz="4000" dirty="0" smtClean="0"/>
              <a:t>What about reducing oversampling?</a:t>
            </a:r>
            <a:endParaRPr lang="en-US" sz="4000" dirty="0"/>
          </a:p>
        </p:txBody>
      </p:sp>
      <p:sp>
        <p:nvSpPr>
          <p:cNvPr id="4" name="Slide Number Placeholder 3"/>
          <p:cNvSpPr>
            <a:spLocks noGrp="1"/>
          </p:cNvSpPr>
          <p:nvPr>
            <p:ph type="sldNum" sz="quarter" idx="12"/>
          </p:nvPr>
        </p:nvSpPr>
        <p:spPr/>
        <p:txBody>
          <a:bodyPr/>
          <a:lstStyle/>
          <a:p>
            <a:fld id="{99799EB3-CADD-4E24-A47C-62F4D0F2854C}" type="slidenum">
              <a:rPr lang="en-US" smtClean="0"/>
              <a:pPr/>
              <a:t>32</a:t>
            </a:fld>
            <a:r>
              <a:rPr lang="en-US" dirty="0" smtClean="0"/>
              <a:t> of 32 </a:t>
            </a:r>
            <a:endParaRPr lang="en-US" dirty="0"/>
          </a:p>
        </p:txBody>
      </p:sp>
    </p:spTree>
    <p:extLst>
      <p:ext uri="{BB962C8B-B14F-4D97-AF65-F5344CB8AC3E}">
        <p14:creationId xmlns:p14="http://schemas.microsoft.com/office/powerpoint/2010/main" val="2996092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914400" y="1638301"/>
            <a:ext cx="17221200" cy="7696200"/>
          </a:xfrm>
        </p:spPr>
        <p:txBody>
          <a:bodyPr>
            <a:noAutofit/>
          </a:bodyPr>
          <a:lstStyle/>
          <a:p>
            <a:pPr marL="0" indent="0">
              <a:lnSpc>
                <a:spcPct val="120000"/>
              </a:lnSpc>
              <a:buNone/>
            </a:pPr>
            <a:r>
              <a:rPr lang="en-US" sz="1800" dirty="0" smtClean="0"/>
              <a:t>[1] </a:t>
            </a:r>
            <a:r>
              <a:rPr lang="en-US" sz="1800" dirty="0"/>
              <a:t>Matt </a:t>
            </a:r>
            <a:r>
              <a:rPr lang="en-US" sz="1800" dirty="0" err="1"/>
              <a:t>Pettineo</a:t>
            </a:r>
            <a:r>
              <a:rPr lang="en-US" sz="1800" dirty="0"/>
              <a:t>, Rendering The Alternate History of The Order: 1886. In </a:t>
            </a:r>
            <a:r>
              <a:rPr lang="en-US" sz="1800" i="1" dirty="0"/>
              <a:t>ACM SIGGRAPH 2015 Advances in Real Time Rendering Course, </a:t>
            </a:r>
            <a:r>
              <a:rPr lang="en-US" sz="1800" dirty="0"/>
              <a:t>SIGGRAPH 2015, New York, NY, USA, 2015. ACM</a:t>
            </a:r>
            <a:r>
              <a:rPr lang="en-US" sz="1800" dirty="0" smtClean="0"/>
              <a:t>.</a:t>
            </a:r>
          </a:p>
          <a:p>
            <a:pPr marL="0" indent="0">
              <a:lnSpc>
                <a:spcPct val="120000"/>
              </a:lnSpc>
              <a:buNone/>
            </a:pPr>
            <a:r>
              <a:rPr lang="en-US" sz="1800" dirty="0" smtClean="0"/>
              <a:t>[2] </a:t>
            </a:r>
            <a:r>
              <a:rPr lang="en-US" sz="1800" dirty="0" err="1"/>
              <a:t>Kajiya</a:t>
            </a:r>
            <a:r>
              <a:rPr lang="en-US" sz="1800" dirty="0"/>
              <a:t> J. T., The Rendering Equation. In </a:t>
            </a:r>
            <a:r>
              <a:rPr lang="en-US" sz="1800" i="1" dirty="0"/>
              <a:t>Proceedings of the 13</a:t>
            </a:r>
            <a:r>
              <a:rPr lang="en-US" sz="1800" i="1" baseline="30000" dirty="0"/>
              <a:t>th</a:t>
            </a:r>
            <a:r>
              <a:rPr lang="en-US" sz="1800" i="1" dirty="0"/>
              <a:t> Annual Conference on Computer Graphics and Interactive Techniques</a:t>
            </a:r>
            <a:r>
              <a:rPr lang="en-US" sz="1800" dirty="0"/>
              <a:t> (New York, NY, USA, 1986), SIGGRAPH ‘86, ACM, pp. 143-150. </a:t>
            </a:r>
            <a:endParaRPr lang="en-US" sz="1800" dirty="0" smtClean="0"/>
          </a:p>
          <a:p>
            <a:pPr marL="0" indent="0">
              <a:lnSpc>
                <a:spcPct val="120000"/>
              </a:lnSpc>
              <a:buNone/>
            </a:pPr>
            <a:r>
              <a:rPr lang="en-US" sz="1800" dirty="0" smtClean="0"/>
              <a:t>[3] </a:t>
            </a:r>
            <a:r>
              <a:rPr lang="en-US" sz="1800" dirty="0" err="1"/>
              <a:t>Elmar</a:t>
            </a:r>
            <a:r>
              <a:rPr lang="en-US" sz="1800" dirty="0"/>
              <a:t> </a:t>
            </a:r>
            <a:r>
              <a:rPr lang="en-US" sz="1800" dirty="0" err="1"/>
              <a:t>Eisemann</a:t>
            </a:r>
            <a:r>
              <a:rPr lang="en-US" sz="1800" dirty="0"/>
              <a:t>, Ulf </a:t>
            </a:r>
            <a:r>
              <a:rPr lang="en-US" sz="1800" dirty="0" err="1"/>
              <a:t>Assarsson</a:t>
            </a:r>
            <a:r>
              <a:rPr lang="en-US" sz="1800" dirty="0"/>
              <a:t>, Michael Schwarz, Michal </a:t>
            </a:r>
            <a:r>
              <a:rPr lang="en-US" sz="1800" dirty="0" err="1"/>
              <a:t>Valient</a:t>
            </a:r>
            <a:r>
              <a:rPr lang="en-US" sz="1800" dirty="0"/>
              <a:t>, and Michael </a:t>
            </a:r>
            <a:r>
              <a:rPr lang="en-US" sz="1800" dirty="0" err="1"/>
              <a:t>Wimmer</a:t>
            </a:r>
            <a:r>
              <a:rPr lang="en-US" sz="1800" dirty="0"/>
              <a:t>. Casting shadows in real-time. In </a:t>
            </a:r>
            <a:r>
              <a:rPr lang="en-US" sz="1800" i="1" dirty="0"/>
              <a:t>ACM SIGGRAPH 2009 Courses</a:t>
            </a:r>
            <a:r>
              <a:rPr lang="en-US" sz="1800" dirty="0"/>
              <a:t>, SIGGRAPH ‘09, New York, NY. USA, 2009. ACM</a:t>
            </a:r>
          </a:p>
          <a:p>
            <a:pPr marL="0" indent="0">
              <a:lnSpc>
                <a:spcPct val="120000"/>
              </a:lnSpc>
              <a:buNone/>
            </a:pPr>
            <a:r>
              <a:rPr lang="en-US" sz="1800" dirty="0" smtClean="0"/>
              <a:t>[4] </a:t>
            </a:r>
            <a:r>
              <a:rPr lang="en-US" sz="1800" dirty="0"/>
              <a:t>Michael </a:t>
            </a:r>
            <a:r>
              <a:rPr lang="en-US" sz="1800" dirty="0" err="1"/>
              <a:t>Herf</a:t>
            </a:r>
            <a:r>
              <a:rPr lang="en-US" sz="1800" dirty="0"/>
              <a:t> and Paul S. </a:t>
            </a:r>
            <a:r>
              <a:rPr lang="en-US" sz="1800" dirty="0" err="1"/>
              <a:t>Heckbert</a:t>
            </a:r>
            <a:r>
              <a:rPr lang="en-US" sz="1800" dirty="0"/>
              <a:t>. Fast Soft Shadows. In </a:t>
            </a:r>
            <a:r>
              <a:rPr lang="en-US" sz="1800" i="1" dirty="0"/>
              <a:t>ACM SIGGRAPH 96 Visual Proceedings: The art and interdisciplinary programs of SIGGRAPH ‘96, </a:t>
            </a:r>
            <a:r>
              <a:rPr lang="en-US" sz="1800" dirty="0"/>
              <a:t>SIGGRAPH ‘96, pages 145-, New York, NY. USA, 1996. ACM. </a:t>
            </a:r>
          </a:p>
          <a:p>
            <a:pPr marL="0" indent="0">
              <a:lnSpc>
                <a:spcPct val="120000"/>
              </a:lnSpc>
              <a:buNone/>
            </a:pPr>
            <a:r>
              <a:rPr lang="en-US" sz="1800" dirty="0" smtClean="0"/>
              <a:t>[5] </a:t>
            </a:r>
            <a:r>
              <a:rPr lang="en-US" sz="1800" dirty="0"/>
              <a:t>M. </a:t>
            </a:r>
            <a:r>
              <a:rPr lang="en-US" sz="1800" dirty="0" err="1"/>
              <a:t>Levoy</a:t>
            </a:r>
            <a:r>
              <a:rPr lang="en-US" sz="1800" dirty="0"/>
              <a:t> and T. </a:t>
            </a:r>
            <a:r>
              <a:rPr lang="en-US" sz="1800" dirty="0" err="1"/>
              <a:t>Whitted</a:t>
            </a:r>
            <a:r>
              <a:rPr lang="en-US" sz="1800" dirty="0"/>
              <a:t>. The use of points as a display primitive. </a:t>
            </a:r>
            <a:r>
              <a:rPr lang="en-US" sz="1800" i="1" dirty="0"/>
              <a:t>Technical report, Computer Science Department, University of North Carolina at Chapel Hill,</a:t>
            </a:r>
            <a:r>
              <a:rPr lang="en-US" sz="1800" dirty="0"/>
              <a:t> January 1985</a:t>
            </a:r>
            <a:r>
              <a:rPr lang="en-US" sz="1800" dirty="0" smtClean="0"/>
              <a:t>.</a:t>
            </a:r>
          </a:p>
          <a:p>
            <a:pPr marL="0" indent="0">
              <a:lnSpc>
                <a:spcPct val="120000"/>
              </a:lnSpc>
              <a:buNone/>
            </a:pPr>
            <a:r>
              <a:rPr lang="en-US" sz="1800" dirty="0" smtClean="0"/>
              <a:t>[6] </a:t>
            </a:r>
            <a:r>
              <a:rPr lang="en-US" sz="1800" dirty="0"/>
              <a:t>Markus Gross and </a:t>
            </a:r>
            <a:r>
              <a:rPr lang="en-US" sz="1800" dirty="0" err="1"/>
              <a:t>Hanspeter</a:t>
            </a:r>
            <a:r>
              <a:rPr lang="en-US" sz="1800" dirty="0"/>
              <a:t> </a:t>
            </a:r>
            <a:r>
              <a:rPr lang="en-US" sz="1800" dirty="0" err="1"/>
              <a:t>Pfister</a:t>
            </a:r>
            <a:r>
              <a:rPr lang="en-US" sz="1800" dirty="0"/>
              <a:t>. </a:t>
            </a:r>
            <a:r>
              <a:rPr lang="en-US" sz="1800" i="1" dirty="0"/>
              <a:t>Point-Based Graphics.</a:t>
            </a:r>
            <a:r>
              <a:rPr lang="en-US" sz="1800" dirty="0"/>
              <a:t> Morgan Kaufmann Publishers Inc., San </a:t>
            </a:r>
            <a:r>
              <a:rPr lang="en-US" sz="1800" dirty="0" err="1"/>
              <a:t>Franscico</a:t>
            </a:r>
            <a:r>
              <a:rPr lang="en-US" sz="1800" dirty="0"/>
              <a:t>, CA, USA, 2007</a:t>
            </a:r>
            <a:r>
              <a:rPr lang="en-US" sz="1800" dirty="0" smtClean="0"/>
              <a:t>.</a:t>
            </a:r>
          </a:p>
          <a:p>
            <a:pPr marL="0" indent="0">
              <a:lnSpc>
                <a:spcPct val="120000"/>
              </a:lnSpc>
              <a:buNone/>
            </a:pPr>
            <a:r>
              <a:rPr lang="en-US" sz="1800" dirty="0" smtClean="0"/>
              <a:t>[7] T. </a:t>
            </a:r>
            <a:r>
              <a:rPr lang="en-US" sz="1800" dirty="0" err="1" smtClean="0"/>
              <a:t>Ritschel</a:t>
            </a:r>
            <a:r>
              <a:rPr lang="en-US" sz="1800" dirty="0" smtClean="0"/>
              <a:t>, T. </a:t>
            </a:r>
            <a:r>
              <a:rPr lang="en-US" sz="1800" dirty="0" err="1" smtClean="0"/>
              <a:t>Grosch</a:t>
            </a:r>
            <a:r>
              <a:rPr lang="en-US" sz="1800" dirty="0" smtClean="0"/>
              <a:t>, M. H. Kim, H.-P. Seidel, C. </a:t>
            </a:r>
            <a:r>
              <a:rPr lang="en-US" sz="1800" dirty="0" err="1" smtClean="0"/>
              <a:t>Dachsbacher</a:t>
            </a:r>
            <a:r>
              <a:rPr lang="en-US" sz="1800" dirty="0" smtClean="0"/>
              <a:t>, and J. </a:t>
            </a:r>
            <a:r>
              <a:rPr lang="en-US" sz="1800" dirty="0" err="1" smtClean="0"/>
              <a:t>Kautz</a:t>
            </a:r>
            <a:r>
              <a:rPr lang="en-US" sz="1800" dirty="0" smtClean="0"/>
              <a:t>. Imperfect Shadow Maps for Efficient Computation of Indirection Illumination. </a:t>
            </a:r>
            <a:r>
              <a:rPr lang="en-US" sz="1800" i="1" dirty="0" smtClean="0"/>
              <a:t>ACM Trans. Graph</a:t>
            </a:r>
            <a:r>
              <a:rPr lang="en-US" sz="1800" dirty="0" smtClean="0"/>
              <a:t>., 27(5):129:1-129:8, December 2008. </a:t>
            </a:r>
            <a:endParaRPr lang="en-US" sz="1800" dirty="0"/>
          </a:p>
          <a:p>
            <a:pPr marL="0" indent="0">
              <a:lnSpc>
                <a:spcPct val="120000"/>
              </a:lnSpc>
              <a:buNone/>
            </a:pPr>
            <a:r>
              <a:rPr lang="en-US" sz="1800" dirty="0" smtClean="0"/>
              <a:t>[</a:t>
            </a:r>
            <a:r>
              <a:rPr lang="en-US" sz="1800" dirty="0"/>
              <a:t>8</a:t>
            </a:r>
            <a:r>
              <a:rPr lang="en-US" sz="1800" dirty="0" smtClean="0"/>
              <a:t>] </a:t>
            </a:r>
            <a:r>
              <a:rPr lang="en-US" sz="1800" dirty="0"/>
              <a:t>T. Barak, J. Bittner, and V. </a:t>
            </a:r>
            <a:r>
              <a:rPr lang="en-US" sz="1800" dirty="0" err="1"/>
              <a:t>Havran</a:t>
            </a:r>
            <a:r>
              <a:rPr lang="en-US" sz="1800" dirty="0"/>
              <a:t>. Temporally coherent adaptive sampling for imperfect shadow maps. In </a:t>
            </a:r>
            <a:r>
              <a:rPr lang="en-US" sz="1800" i="1" dirty="0"/>
              <a:t>Proceedings of the </a:t>
            </a:r>
            <a:r>
              <a:rPr lang="en-US" sz="1800" i="1" dirty="0" err="1"/>
              <a:t>Eurographics</a:t>
            </a:r>
            <a:r>
              <a:rPr lang="en-US" sz="1800" i="1" dirty="0"/>
              <a:t> Symposium on Rendering, </a:t>
            </a:r>
            <a:r>
              <a:rPr lang="en-US" sz="1800" dirty="0"/>
              <a:t>EGSR ‘13, pages 87-96, </a:t>
            </a:r>
            <a:r>
              <a:rPr lang="en-US" sz="1800" dirty="0" err="1"/>
              <a:t>Aire</a:t>
            </a:r>
            <a:r>
              <a:rPr lang="en-US" sz="1800" dirty="0"/>
              <a:t>-la-Ville, Switzerland, Switzerland, 2013. </a:t>
            </a:r>
            <a:r>
              <a:rPr lang="en-US" sz="1800" dirty="0" err="1"/>
              <a:t>Eurographics</a:t>
            </a:r>
            <a:r>
              <a:rPr lang="en-US" sz="1800" dirty="0"/>
              <a:t> </a:t>
            </a:r>
            <a:r>
              <a:rPr lang="en-US" sz="1800" dirty="0" err="1"/>
              <a:t>Assocation</a:t>
            </a:r>
            <a:r>
              <a:rPr lang="en-US" sz="1800" dirty="0"/>
              <a:t>.</a:t>
            </a:r>
          </a:p>
          <a:p>
            <a:pPr marL="0" indent="0">
              <a:lnSpc>
                <a:spcPct val="120000"/>
              </a:lnSpc>
              <a:buNone/>
            </a:pPr>
            <a:r>
              <a:rPr lang="en-US" sz="1800" dirty="0" smtClean="0"/>
              <a:t>[9] </a:t>
            </a:r>
            <a:r>
              <a:rPr lang="en-US" sz="1800" dirty="0"/>
              <a:t>J. Andreas </a:t>
            </a:r>
            <a:r>
              <a:rPr lang="en-US" sz="1800" dirty="0" err="1"/>
              <a:t>Brentzen</a:t>
            </a:r>
            <a:r>
              <a:rPr lang="en-US" sz="1800" dirty="0"/>
              <a:t>. Hardware-accelerated point generation and rendering of point-based impostors. </a:t>
            </a:r>
            <a:r>
              <a:rPr lang="en-US" sz="1800" i="1" dirty="0"/>
              <a:t>Journal of Graphics, GPU, and Game Tools, </a:t>
            </a:r>
            <a:r>
              <a:rPr lang="en-US" sz="1800" dirty="0"/>
              <a:t>10(2):1-12, 2005.</a:t>
            </a:r>
          </a:p>
          <a:p>
            <a:pPr marL="0" indent="0">
              <a:lnSpc>
                <a:spcPct val="120000"/>
              </a:lnSpc>
              <a:buNone/>
            </a:pPr>
            <a:r>
              <a:rPr lang="en-US" sz="1800" dirty="0"/>
              <a:t>[</a:t>
            </a:r>
            <a:r>
              <a:rPr lang="en-US" sz="1800" dirty="0" smtClean="0"/>
              <a:t>10] </a:t>
            </a:r>
            <a:r>
              <a:rPr lang="en-US" sz="1800" dirty="0"/>
              <a:t>Mark W. Jones. 3d distance from a point to a triangle. Technical report, Department of Computer Science, </a:t>
            </a:r>
            <a:r>
              <a:rPr lang="en-US" sz="1800" dirty="0" err="1"/>
              <a:t>Univeristy</a:t>
            </a:r>
            <a:r>
              <a:rPr lang="en-US" sz="1800" dirty="0"/>
              <a:t> of Wales, </a:t>
            </a:r>
            <a:r>
              <a:rPr lang="en-US" sz="1800" dirty="0" smtClean="0"/>
              <a:t>1995</a:t>
            </a:r>
          </a:p>
          <a:p>
            <a:pPr marL="0" indent="0">
              <a:lnSpc>
                <a:spcPct val="120000"/>
              </a:lnSpc>
              <a:buNone/>
            </a:pPr>
            <a:r>
              <a:rPr lang="en-US" sz="1800" dirty="0" smtClean="0"/>
              <a:t>[11] Alex Evans. Advances in Real Time Rendering, Part 2 – Learning From Failure: A Survey of Promising, Unconventional, and Mostly </a:t>
            </a:r>
            <a:r>
              <a:rPr lang="en-US" sz="1800" dirty="0" err="1" smtClean="0"/>
              <a:t>Abandonded</a:t>
            </a:r>
            <a:r>
              <a:rPr lang="en-US" sz="1800" dirty="0" smtClean="0"/>
              <a:t> Renderers for Dreams PS4, A Geometrically Dense, Painterly UGC Game. In </a:t>
            </a:r>
            <a:r>
              <a:rPr lang="en-US" sz="1800" i="1" dirty="0" smtClean="0"/>
              <a:t>ACM SIGGRAPH 2015 Courses, </a:t>
            </a:r>
            <a:r>
              <a:rPr lang="en-US" sz="1800" dirty="0" smtClean="0"/>
              <a:t>SIGGRAPH ‘15, New York, NY, USA, 2015. ACM. </a:t>
            </a:r>
          </a:p>
        </p:txBody>
      </p:sp>
    </p:spTree>
    <p:extLst>
      <p:ext uri="{BB962C8B-B14F-4D97-AF65-F5344CB8AC3E}">
        <p14:creationId xmlns:p14="http://schemas.microsoft.com/office/powerpoint/2010/main" val="2148957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listening!</a:t>
            </a:r>
            <a:endParaRPr lang="en-US" dirty="0"/>
          </a:p>
        </p:txBody>
      </p:sp>
      <p:sp>
        <p:nvSpPr>
          <p:cNvPr id="3" name="Content Placeholder 2"/>
          <p:cNvSpPr>
            <a:spLocks noGrp="1"/>
          </p:cNvSpPr>
          <p:nvPr>
            <p:ph idx="1"/>
          </p:nvPr>
        </p:nvSpPr>
        <p:spPr>
          <a:xfrm>
            <a:off x="7696200" y="4225336"/>
            <a:ext cx="4114800" cy="1603964"/>
          </a:xfrm>
        </p:spPr>
        <p:txBody>
          <a:bodyPr>
            <a:normAutofit/>
          </a:bodyPr>
          <a:lstStyle/>
          <a:p>
            <a:pPr marL="0" indent="0">
              <a:buNone/>
            </a:pPr>
            <a:r>
              <a:rPr lang="en-US" sz="6000" dirty="0" smtClean="0"/>
              <a:t>@acmarrs</a:t>
            </a:r>
            <a:endParaRPr lang="en-US" sz="60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883385"/>
            <a:ext cx="2179321" cy="1772537"/>
          </a:xfrm>
          <a:prstGeom prst="rect">
            <a:avLst/>
          </a:prstGeom>
        </p:spPr>
      </p:pic>
    </p:spTree>
    <p:extLst>
      <p:ext uri="{BB962C8B-B14F-4D97-AF65-F5344CB8AC3E}">
        <p14:creationId xmlns:p14="http://schemas.microsoft.com/office/powerpoint/2010/main" val="1960655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66901"/>
            <a:ext cx="18288000" cy="7010399"/>
          </a:xfrm>
        </p:spPr>
        <p:txBody>
          <a:bodyPr/>
          <a:lstStyle/>
          <a:p>
            <a:pPr marL="0" indent="0" algn="ctr">
              <a:buNone/>
            </a:pPr>
            <a:endParaRPr lang="en-US" dirty="0" smtClean="0"/>
          </a:p>
          <a:p>
            <a:pPr marL="0" indent="0" algn="ctr">
              <a:buNone/>
            </a:pPr>
            <a:endParaRPr lang="en-US" dirty="0"/>
          </a:p>
          <a:p>
            <a:pPr marL="0" indent="0" algn="ctr">
              <a:buNone/>
            </a:pPr>
            <a:r>
              <a:rPr lang="en-US" dirty="0" smtClean="0"/>
              <a:t>Bonus Slides</a:t>
            </a:r>
            <a:endParaRPr lang="en-US" dirty="0"/>
          </a:p>
        </p:txBody>
      </p:sp>
    </p:spTree>
    <p:extLst>
      <p:ext uri="{BB962C8B-B14F-4D97-AF65-F5344CB8AC3E}">
        <p14:creationId xmlns:p14="http://schemas.microsoft.com/office/powerpoint/2010/main" val="1113266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Image Rendering</a:t>
            </a:r>
            <a:endParaRPr lang="en-US" dirty="0"/>
          </a:p>
        </p:txBody>
      </p:sp>
      <p:sp>
        <p:nvSpPr>
          <p:cNvPr id="7" name="Content Placeholder 2"/>
          <p:cNvSpPr txBox="1">
            <a:spLocks/>
          </p:cNvSpPr>
          <p:nvPr/>
        </p:nvSpPr>
        <p:spPr>
          <a:xfrm>
            <a:off x="1455057" y="2324100"/>
            <a:ext cx="16832943" cy="6019800"/>
          </a:xfrm>
          <a:prstGeom prst="rect">
            <a:avLst/>
          </a:prstGeom>
        </p:spPr>
        <p:txBody>
          <a:bodyPr vert="horz" lIns="163284" tIns="81642" rIns="163284" bIns="81642" rtlCol="0">
            <a:normAutofit/>
          </a:bodyPr>
          <a:lstStyle>
            <a:lvl1pPr marL="612317" indent="-612317" algn="l" defTabSz="1632844" rtl="0" eaLnBrk="1" latinLnBrk="0" hangingPunct="1">
              <a:spcBef>
                <a:spcPct val="20000"/>
              </a:spcBef>
              <a:buFont typeface="Arial" pitchFamily="34" charset="0"/>
              <a:buChar char="•"/>
              <a:defRPr sz="5700" kern="1200">
                <a:solidFill>
                  <a:srgbClr val="434343"/>
                </a:solidFill>
                <a:latin typeface="Myriad Pro" panose="020B0503030403020204" pitchFamily="34" charset="0"/>
                <a:ea typeface="+mn-ea"/>
                <a:cs typeface="Arial" panose="020B0604020202020204" pitchFamily="34" charset="0"/>
              </a:defRPr>
            </a:lvl1pPr>
            <a:lvl2pPr marL="1326686" indent="-510264" algn="l" defTabSz="1632844" rtl="0" eaLnBrk="1" latinLnBrk="0" hangingPunct="1">
              <a:spcBef>
                <a:spcPct val="20000"/>
              </a:spcBef>
              <a:buFont typeface="Arial" pitchFamily="34" charset="0"/>
              <a:buChar char="–"/>
              <a:defRPr sz="5000" kern="1200">
                <a:solidFill>
                  <a:srgbClr val="434343"/>
                </a:solidFill>
                <a:latin typeface="Myriad Pro" panose="020B0503030403020204" pitchFamily="34" charset="0"/>
                <a:ea typeface="+mn-ea"/>
                <a:cs typeface="Arial" panose="020B0604020202020204" pitchFamily="34" charset="0"/>
              </a:defRPr>
            </a:lvl2pPr>
            <a:lvl3pPr marL="2041055" indent="-408211" algn="l" defTabSz="1632844" rtl="0" eaLnBrk="1" latinLnBrk="0" hangingPunct="1">
              <a:spcBef>
                <a:spcPct val="20000"/>
              </a:spcBef>
              <a:buFont typeface="Arial" pitchFamily="34" charset="0"/>
              <a:buChar char="•"/>
              <a:defRPr sz="4300" kern="1200">
                <a:solidFill>
                  <a:srgbClr val="434343"/>
                </a:solidFill>
                <a:latin typeface="Myriad Pro" panose="020B0503030403020204" pitchFamily="34" charset="0"/>
                <a:ea typeface="+mn-ea"/>
                <a:cs typeface="Arial" panose="020B0604020202020204" pitchFamily="34" charset="0"/>
              </a:defRPr>
            </a:lvl3pPr>
            <a:lvl4pPr marL="2857477"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4pPr>
            <a:lvl5pPr marL="3673899"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0" indent="0">
              <a:buFont typeface="Arial" pitchFamily="34" charset="0"/>
              <a:buNone/>
            </a:pPr>
            <a:r>
              <a:rPr lang="en-US" sz="4000" dirty="0" smtClean="0">
                <a:latin typeface="Arial" panose="020B0604020202020204" pitchFamily="34" charset="0"/>
              </a:rPr>
              <a:t>Images rendered from generated points</a:t>
            </a:r>
          </a:p>
          <a:p>
            <a:pPr marL="0" indent="0">
              <a:buFont typeface="Arial" pitchFamily="34" charset="0"/>
              <a:buNone/>
            </a:pPr>
            <a:endParaRPr lang="en-US" sz="4000" dirty="0">
              <a:latin typeface="Arial" panose="020B0604020202020204" pitchFamily="34" charset="0"/>
            </a:endParaRPr>
          </a:p>
          <a:p>
            <a:pPr marL="0" indent="0">
              <a:buFont typeface="Arial" pitchFamily="34" charset="0"/>
              <a:buNone/>
            </a:pPr>
            <a:r>
              <a:rPr lang="en-US" sz="4000" dirty="0" smtClean="0">
                <a:latin typeface="Arial" panose="020B0604020202020204" pitchFamily="34" charset="0"/>
              </a:rPr>
              <a:t>Parallelizes effectively using new GPU compute capabilities</a:t>
            </a:r>
          </a:p>
          <a:p>
            <a:pPr marL="0" indent="0">
              <a:buFont typeface="Arial" pitchFamily="34" charset="0"/>
              <a:buNone/>
            </a:pPr>
            <a:endParaRPr lang="en-US" sz="4000" dirty="0">
              <a:latin typeface="Arial" panose="020B0604020202020204" pitchFamily="34" charset="0"/>
            </a:endParaRPr>
          </a:p>
          <a:p>
            <a:pPr marL="0" indent="0">
              <a:buNone/>
            </a:pPr>
            <a:r>
              <a:rPr lang="en-US" sz="4000" dirty="0">
                <a:latin typeface="Arial" panose="020B0604020202020204" pitchFamily="34" charset="0"/>
              </a:rPr>
              <a:t>Graphics pipeline vs. compute </a:t>
            </a:r>
            <a:r>
              <a:rPr lang="en-US" sz="4000" dirty="0" smtClean="0">
                <a:latin typeface="Arial" panose="020B0604020202020204" pitchFamily="34" charset="0"/>
              </a:rPr>
              <a:t>pipeline</a:t>
            </a:r>
          </a:p>
          <a:p>
            <a:pPr marL="0" indent="0">
              <a:buNone/>
            </a:pPr>
            <a:endParaRPr lang="en-US" sz="4000" dirty="0">
              <a:latin typeface="Arial" panose="020B0604020202020204" pitchFamily="34" charset="0"/>
            </a:endParaRPr>
          </a:p>
          <a:p>
            <a:pPr marL="0" indent="0">
              <a:buNone/>
            </a:pPr>
            <a:r>
              <a:rPr lang="en-US" sz="4000" dirty="0">
                <a:latin typeface="Arial" panose="020B0604020202020204" pitchFamily="34" charset="0"/>
              </a:rPr>
              <a:t>An engineering focus– many ways to accomplish this, but which is best?</a:t>
            </a:r>
          </a:p>
          <a:p>
            <a:pPr marL="0" indent="0">
              <a:buNone/>
            </a:pPr>
            <a:endParaRPr lang="en-US" sz="4000" dirty="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solidFill>
                <a:srgbClr val="3D3D3D"/>
              </a:solidFill>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p:txBody>
      </p:sp>
    </p:spTree>
    <p:extLst>
      <p:ext uri="{BB962C8B-B14F-4D97-AF65-F5344CB8AC3E}">
        <p14:creationId xmlns:p14="http://schemas.microsoft.com/office/powerpoint/2010/main" val="4284349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Image Rendering</a:t>
            </a:r>
            <a:endParaRPr lang="en-US" dirty="0"/>
          </a:p>
        </p:txBody>
      </p:sp>
      <p:sp>
        <p:nvSpPr>
          <p:cNvPr id="7" name="Content Placeholder 2"/>
          <p:cNvSpPr txBox="1">
            <a:spLocks/>
          </p:cNvSpPr>
          <p:nvPr/>
        </p:nvSpPr>
        <p:spPr>
          <a:xfrm>
            <a:off x="1455057" y="2095500"/>
            <a:ext cx="16832943" cy="5867400"/>
          </a:xfrm>
          <a:prstGeom prst="rect">
            <a:avLst/>
          </a:prstGeom>
        </p:spPr>
        <p:txBody>
          <a:bodyPr vert="horz" lIns="163284" tIns="81642" rIns="163284" bIns="81642" rtlCol="0">
            <a:normAutofit/>
          </a:bodyPr>
          <a:lstStyle>
            <a:lvl1pPr marL="612317" indent="-612317" algn="l" defTabSz="1632844" rtl="0" eaLnBrk="1" latinLnBrk="0" hangingPunct="1">
              <a:spcBef>
                <a:spcPct val="20000"/>
              </a:spcBef>
              <a:buFont typeface="Arial" pitchFamily="34" charset="0"/>
              <a:buChar char="•"/>
              <a:defRPr sz="5700" kern="1200">
                <a:solidFill>
                  <a:srgbClr val="434343"/>
                </a:solidFill>
                <a:latin typeface="Myriad Pro" panose="020B0503030403020204" pitchFamily="34" charset="0"/>
                <a:ea typeface="+mn-ea"/>
                <a:cs typeface="Arial" panose="020B0604020202020204" pitchFamily="34" charset="0"/>
              </a:defRPr>
            </a:lvl1pPr>
            <a:lvl2pPr marL="1326686" indent="-510264" algn="l" defTabSz="1632844" rtl="0" eaLnBrk="1" latinLnBrk="0" hangingPunct="1">
              <a:spcBef>
                <a:spcPct val="20000"/>
              </a:spcBef>
              <a:buFont typeface="Arial" pitchFamily="34" charset="0"/>
              <a:buChar char="–"/>
              <a:defRPr sz="5000" kern="1200">
                <a:solidFill>
                  <a:srgbClr val="434343"/>
                </a:solidFill>
                <a:latin typeface="Myriad Pro" panose="020B0503030403020204" pitchFamily="34" charset="0"/>
                <a:ea typeface="+mn-ea"/>
                <a:cs typeface="Arial" panose="020B0604020202020204" pitchFamily="34" charset="0"/>
              </a:defRPr>
            </a:lvl2pPr>
            <a:lvl3pPr marL="2041055" indent="-408211" algn="l" defTabSz="1632844" rtl="0" eaLnBrk="1" latinLnBrk="0" hangingPunct="1">
              <a:spcBef>
                <a:spcPct val="20000"/>
              </a:spcBef>
              <a:buFont typeface="Arial" pitchFamily="34" charset="0"/>
              <a:buChar char="•"/>
              <a:defRPr sz="4300" kern="1200">
                <a:solidFill>
                  <a:srgbClr val="434343"/>
                </a:solidFill>
                <a:latin typeface="Myriad Pro" panose="020B0503030403020204" pitchFamily="34" charset="0"/>
                <a:ea typeface="+mn-ea"/>
                <a:cs typeface="Arial" panose="020B0604020202020204" pitchFamily="34" charset="0"/>
              </a:defRPr>
            </a:lvl3pPr>
            <a:lvl4pPr marL="2857477"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4pPr>
            <a:lvl5pPr marL="3673899"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0" indent="0">
              <a:buFont typeface="Arial" pitchFamily="34" charset="0"/>
              <a:buNone/>
            </a:pPr>
            <a:r>
              <a:rPr lang="en-US" sz="4000" dirty="0" smtClean="0">
                <a:latin typeface="Arial" panose="020B0604020202020204" pitchFamily="34" charset="0"/>
              </a:rPr>
              <a:t>Serial, partially parallel, or serial</a:t>
            </a: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r>
              <a:rPr lang="en-US" sz="4000" dirty="0" smtClean="0">
                <a:latin typeface="Arial" panose="020B0604020202020204" pitchFamily="34" charset="0"/>
              </a:rPr>
              <a:t>Balance of platform constraints, memory, software overhead</a:t>
            </a:r>
          </a:p>
          <a:p>
            <a:pPr marL="0" indent="0">
              <a:buFont typeface="Arial" pitchFamily="34" charset="0"/>
              <a:buNone/>
            </a:pPr>
            <a:endParaRPr lang="en-US" sz="4000" dirty="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latin typeface="Arial" panose="020B0604020202020204" pitchFamily="34" charset="0"/>
            </a:endParaRPr>
          </a:p>
          <a:p>
            <a:pPr marL="0" indent="0">
              <a:buFont typeface="Arial" pitchFamily="34" charset="0"/>
              <a:buNone/>
            </a:pPr>
            <a:endParaRPr lang="en-US" sz="4000" dirty="0" smtClean="0">
              <a:solidFill>
                <a:srgbClr val="3D3D3D"/>
              </a:solidFill>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a:p>
            <a:pPr marL="0" indent="0">
              <a:lnSpc>
                <a:spcPts val="5500"/>
              </a:lnSpc>
              <a:spcBef>
                <a:spcPts val="0"/>
              </a:spcBef>
              <a:buFont typeface="Arial" pitchFamily="34" charset="0"/>
              <a:buNone/>
            </a:pPr>
            <a:endParaRPr lang="en-US" sz="4000" dirty="0" smtClean="0">
              <a:latin typeface="Arial" panose="020B0604020202020204" pitchFamily="34" charset="0"/>
            </a:endParaRPr>
          </a:p>
        </p:txBody>
      </p:sp>
      <p:pic>
        <p:nvPicPr>
          <p:cNvPr id="8" name="Picture 7"/>
          <p:cNvPicPr>
            <a:picLocks noChangeAspect="1"/>
          </p:cNvPicPr>
          <p:nvPr/>
        </p:nvPicPr>
        <p:blipFill>
          <a:blip r:embed="rId3"/>
          <a:stretch>
            <a:fillRect/>
          </a:stretch>
        </p:blipFill>
        <p:spPr>
          <a:xfrm>
            <a:off x="685800" y="4817382"/>
            <a:ext cx="17274892" cy="4136118"/>
          </a:xfrm>
          <a:prstGeom prst="rect">
            <a:avLst/>
          </a:prstGeom>
        </p:spPr>
      </p:pic>
    </p:spTree>
    <p:extLst>
      <p:ext uri="{BB962C8B-B14F-4D97-AF65-F5344CB8AC3E}">
        <p14:creationId xmlns:p14="http://schemas.microsoft.com/office/powerpoint/2010/main" val="1847574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Multi-View Point-Based Rendering</a:t>
            </a:r>
            <a:endParaRPr lang="en-US" dirty="0"/>
          </a:p>
        </p:txBody>
      </p:sp>
      <p:sp>
        <p:nvSpPr>
          <p:cNvPr id="6" name="Content Placeholder 2"/>
          <p:cNvSpPr>
            <a:spLocks noGrp="1"/>
          </p:cNvSpPr>
          <p:nvPr>
            <p:ph idx="1"/>
          </p:nvPr>
        </p:nvSpPr>
        <p:spPr>
          <a:xfrm>
            <a:off x="1455057" y="1943100"/>
            <a:ext cx="16840200" cy="7162800"/>
          </a:xfrm>
        </p:spPr>
        <p:txBody>
          <a:bodyPr>
            <a:normAutofit/>
          </a:bodyPr>
          <a:lstStyle/>
          <a:p>
            <a:pPr marL="0" indent="0">
              <a:lnSpc>
                <a:spcPts val="5500"/>
              </a:lnSpc>
              <a:spcBef>
                <a:spcPts val="0"/>
              </a:spcBef>
              <a:buNone/>
            </a:pPr>
            <a:r>
              <a:rPr lang="en-US" sz="4000" dirty="0" smtClean="0">
                <a:solidFill>
                  <a:srgbClr val="3D3D3D"/>
                </a:solidFill>
              </a:rPr>
              <a:t>Efficiency gained from </a:t>
            </a:r>
            <a:r>
              <a:rPr lang="en-US" sz="4000" dirty="0" smtClean="0">
                <a:solidFill>
                  <a:srgbClr val="C00000"/>
                </a:solidFill>
              </a:rPr>
              <a:t>polygonal representation is no longer advantageous </a:t>
            </a:r>
            <a:r>
              <a:rPr lang="en-US" sz="4000" dirty="0" smtClean="0">
                <a:solidFill>
                  <a:srgbClr val="3D3D3D"/>
                </a:solidFill>
              </a:rPr>
              <a:t>when a polygon only covers a single pixel of the output image [5]</a:t>
            </a:r>
          </a:p>
          <a:p>
            <a:pPr marL="0" indent="0">
              <a:buNone/>
            </a:pPr>
            <a:endParaRPr lang="en-US" sz="4000" dirty="0" smtClean="0"/>
          </a:p>
          <a:p>
            <a:pPr marL="0" indent="0">
              <a:buNone/>
            </a:pPr>
            <a:r>
              <a:rPr lang="en-US" sz="4000" dirty="0"/>
              <a:t>U</a:t>
            </a:r>
            <a:r>
              <a:rPr lang="en-US" sz="4000" dirty="0" smtClean="0"/>
              <a:t>sing </a:t>
            </a:r>
            <a:r>
              <a:rPr lang="en-US" sz="4000" dirty="0">
                <a:solidFill>
                  <a:srgbClr val="C00000"/>
                </a:solidFill>
              </a:rPr>
              <a:t>points</a:t>
            </a:r>
            <a:r>
              <a:rPr lang="en-US" sz="4000" dirty="0"/>
              <a:t> to </a:t>
            </a:r>
            <a:r>
              <a:rPr lang="en-US" sz="4000" dirty="0" smtClean="0"/>
              <a:t>store surface information </a:t>
            </a:r>
            <a:r>
              <a:rPr lang="en-US" sz="4000" dirty="0"/>
              <a:t>is </a:t>
            </a:r>
            <a:r>
              <a:rPr lang="en-US" sz="4000" dirty="0" smtClean="0">
                <a:solidFill>
                  <a:srgbClr val="C00000"/>
                </a:solidFill>
              </a:rPr>
              <a:t>less redundant </a:t>
            </a:r>
            <a:r>
              <a:rPr lang="en-US" sz="4000" dirty="0" smtClean="0"/>
              <a:t>[6]</a:t>
            </a:r>
          </a:p>
          <a:p>
            <a:pPr marL="0" indent="0">
              <a:buNone/>
            </a:pPr>
            <a:endParaRPr lang="en-US" sz="4000" dirty="0">
              <a:solidFill>
                <a:srgbClr val="3D3D3D"/>
              </a:solidFill>
            </a:endParaRPr>
          </a:p>
          <a:p>
            <a:pPr marL="0" indent="0">
              <a:buNone/>
            </a:pPr>
            <a:r>
              <a:rPr lang="en-US" sz="4000" dirty="0" smtClean="0">
                <a:solidFill>
                  <a:srgbClr val="3D3D3D"/>
                </a:solidFill>
              </a:rPr>
              <a:t>Points are </a:t>
            </a:r>
            <a:r>
              <a:rPr lang="en-US" sz="4000" dirty="0" smtClean="0">
                <a:solidFill>
                  <a:srgbClr val="C00000"/>
                </a:solidFill>
              </a:rPr>
              <a:t>atomic</a:t>
            </a:r>
            <a:r>
              <a:rPr lang="en-US" sz="4000" dirty="0" smtClean="0">
                <a:solidFill>
                  <a:srgbClr val="3D3D3D"/>
                </a:solidFill>
              </a:rPr>
              <a:t> – contain all rendering information (location, color, </a:t>
            </a:r>
            <a:r>
              <a:rPr lang="en-US" sz="4000" dirty="0" err="1" smtClean="0">
                <a:solidFill>
                  <a:srgbClr val="3D3D3D"/>
                </a:solidFill>
              </a:rPr>
              <a:t>etc</a:t>
            </a:r>
            <a:r>
              <a:rPr lang="en-US" sz="4000" dirty="0" smtClean="0">
                <a:solidFill>
                  <a:srgbClr val="3D3D3D"/>
                </a:solidFill>
              </a:rPr>
              <a:t>)</a:t>
            </a:r>
          </a:p>
          <a:p>
            <a:pPr marL="0" indent="0">
              <a:lnSpc>
                <a:spcPts val="5500"/>
              </a:lnSpc>
              <a:spcBef>
                <a:spcPts val="0"/>
              </a:spcBef>
              <a:buNone/>
            </a:pPr>
            <a:endParaRPr lang="en-US" sz="4000" dirty="0">
              <a:solidFill>
                <a:srgbClr val="3D3D3D"/>
              </a:solidFill>
            </a:endParaRPr>
          </a:p>
          <a:p>
            <a:pPr marL="0" indent="0">
              <a:lnSpc>
                <a:spcPts val="5500"/>
              </a:lnSpc>
              <a:spcBef>
                <a:spcPts val="0"/>
              </a:spcBef>
              <a:buNone/>
            </a:pPr>
            <a:r>
              <a:rPr lang="en-US" sz="4000" dirty="0" smtClean="0">
                <a:solidFill>
                  <a:srgbClr val="3D3D3D"/>
                </a:solidFill>
              </a:rPr>
              <a:t>Points rarely used in real-time rendering</a:t>
            </a:r>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p:txBody>
      </p:sp>
      <p:sp>
        <p:nvSpPr>
          <p:cNvPr id="5" name="Text Placeholder 4"/>
          <p:cNvSpPr>
            <a:spLocks noGrp="1"/>
          </p:cNvSpPr>
          <p:nvPr>
            <p:ph type="body" sz="quarter" idx="13"/>
          </p:nvPr>
        </p:nvSpPr>
        <p:spPr/>
        <p:txBody>
          <a:bodyPr/>
          <a:lstStyle/>
          <a:p>
            <a:r>
              <a:rPr lang="en-US" dirty="0" smtClean="0"/>
              <a:t>Motivation &amp; Background</a:t>
            </a:r>
            <a:endParaRPr lang="en-US" dirty="0"/>
          </a:p>
        </p:txBody>
      </p:sp>
    </p:spTree>
    <p:extLst>
      <p:ext uri="{BB962C8B-B14F-4D97-AF65-F5344CB8AC3E}">
        <p14:creationId xmlns:p14="http://schemas.microsoft.com/office/powerpoint/2010/main" val="1114214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0075"/>
            <a:ext cx="18288000" cy="7315200"/>
          </a:xfrm>
          <a:prstGeom prst="rect">
            <a:avLst/>
          </a:prstGeom>
        </p:spPr>
      </p:pic>
      <p:sp>
        <p:nvSpPr>
          <p:cNvPr id="4" name="Slide Number Placeholder 3"/>
          <p:cNvSpPr>
            <a:spLocks noGrp="1"/>
          </p:cNvSpPr>
          <p:nvPr>
            <p:ph type="sldNum" sz="quarter" idx="12"/>
          </p:nvPr>
        </p:nvSpPr>
        <p:spPr/>
        <p:txBody>
          <a:bodyPr/>
          <a:lstStyle/>
          <a:p>
            <a:fld id="{99799EB3-CADD-4E24-A47C-62F4D0F2854C}" type="slidenum">
              <a:rPr lang="en-US" smtClean="0"/>
              <a:pPr/>
              <a:t>4</a:t>
            </a:fld>
            <a:r>
              <a:rPr lang="en-US" dirty="0" smtClean="0"/>
              <a:t> of 32 </a:t>
            </a:r>
            <a:endParaRPr lang="en-US" dirty="0"/>
          </a:p>
        </p:txBody>
      </p:sp>
      <p:sp>
        <p:nvSpPr>
          <p:cNvPr id="11" name="TextBox 10"/>
          <p:cNvSpPr txBox="1"/>
          <p:nvPr/>
        </p:nvSpPr>
        <p:spPr>
          <a:xfrm>
            <a:off x="0" y="2348925"/>
            <a:ext cx="5410200" cy="523220"/>
          </a:xfrm>
          <a:prstGeom prst="rect">
            <a:avLst/>
          </a:prstGeom>
          <a:noFill/>
        </p:spPr>
        <p:txBody>
          <a:bodyPr wrap="square" rtlCol="0">
            <a:spAutoFit/>
          </a:bodyPr>
          <a:lstStyle/>
          <a:p>
            <a:pPr algn="ctr"/>
            <a:r>
              <a:rPr lang="en-US" sz="2800" i="1" dirty="0" smtClean="0">
                <a:latin typeface="Arial" panose="020B0604020202020204" pitchFamily="34" charset="0"/>
                <a:cs typeface="Arial" panose="020B0604020202020204" pitchFamily="34" charset="0"/>
              </a:rPr>
              <a:t>Tomb Raider</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(1996)</a:t>
            </a:r>
            <a:endParaRPr lang="en-US" sz="2800" dirty="0">
              <a:latin typeface="Arial" panose="020B0604020202020204" pitchFamily="34" charset="0"/>
              <a:cs typeface="Arial" panose="020B0604020202020204" pitchFamily="34" charset="0"/>
            </a:endParaRPr>
          </a:p>
        </p:txBody>
      </p:sp>
      <p:sp>
        <p:nvSpPr>
          <p:cNvPr id="12" name="TextBox 11"/>
          <p:cNvSpPr txBox="1"/>
          <p:nvPr/>
        </p:nvSpPr>
        <p:spPr>
          <a:xfrm>
            <a:off x="5486400" y="495300"/>
            <a:ext cx="12801599" cy="523220"/>
          </a:xfrm>
          <a:prstGeom prst="rect">
            <a:avLst/>
          </a:prstGeom>
          <a:noFill/>
        </p:spPr>
        <p:txBody>
          <a:bodyPr wrap="square" rtlCol="0">
            <a:spAutoFit/>
          </a:bodyPr>
          <a:lstStyle/>
          <a:p>
            <a:pPr algn="ctr"/>
            <a:r>
              <a:rPr lang="en-US" sz="2800" i="1" dirty="0" smtClean="0">
                <a:latin typeface="Arial" panose="020B0604020202020204" pitchFamily="34" charset="0"/>
                <a:cs typeface="Arial" panose="020B0604020202020204" pitchFamily="34" charset="0"/>
              </a:rPr>
              <a:t>Rise of the Tomb Raider</a:t>
            </a:r>
            <a:r>
              <a:rPr lang="en-US" sz="2800" dirty="0" smtClean="0">
                <a:latin typeface="Arial" panose="020B0604020202020204" pitchFamily="34" charset="0"/>
                <a:cs typeface="Arial" panose="020B0604020202020204" pitchFamily="34" charset="0"/>
              </a:rPr>
              <a:t> (2015)</a:t>
            </a: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16881268" y="8371701"/>
            <a:ext cx="1406732" cy="276999"/>
          </a:xfrm>
          <a:prstGeom prst="rect">
            <a:avLst/>
          </a:prstGeom>
          <a:noFill/>
        </p:spPr>
        <p:txBody>
          <a:bodyPr wrap="none" rtlCol="0">
            <a:spAutoFit/>
          </a:bodyPr>
          <a:lstStyle/>
          <a:p>
            <a:pPr algn="r"/>
            <a:r>
              <a:rPr lang="en-US" sz="1200" dirty="0" smtClean="0"/>
              <a:t>© Crystal Dynamics</a:t>
            </a:r>
            <a:endParaRPr lang="en-US" sz="1200" dirty="0"/>
          </a:p>
        </p:txBody>
      </p:sp>
    </p:spTree>
    <p:extLst>
      <p:ext uri="{BB962C8B-B14F-4D97-AF65-F5344CB8AC3E}">
        <p14:creationId xmlns:p14="http://schemas.microsoft.com/office/powerpoint/2010/main" val="4001461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455057" y="1943100"/>
            <a:ext cx="16070943" cy="6629400"/>
          </a:xfrm>
        </p:spPr>
        <p:txBody>
          <a:bodyPr>
            <a:normAutofit/>
          </a:bodyPr>
          <a:lstStyle/>
          <a:p>
            <a:pPr marL="0" indent="0">
              <a:lnSpc>
                <a:spcPts val="5500"/>
              </a:lnSpc>
              <a:spcBef>
                <a:spcPts val="0"/>
              </a:spcBef>
              <a:buNone/>
            </a:pPr>
            <a:endParaRPr lang="en-US" sz="4000" dirty="0" smtClean="0">
              <a:solidFill>
                <a:schemeClr val="tx1">
                  <a:lumMod val="65000"/>
                  <a:lumOff val="35000"/>
                </a:schemeClr>
              </a:solidFill>
            </a:endParaRPr>
          </a:p>
          <a:p>
            <a:pPr marL="0" indent="0">
              <a:lnSpc>
                <a:spcPts val="5500"/>
              </a:lnSpc>
              <a:spcBef>
                <a:spcPts val="0"/>
              </a:spcBef>
              <a:buNone/>
            </a:pPr>
            <a:r>
              <a:rPr lang="en-US" sz="4000" dirty="0" smtClean="0">
                <a:solidFill>
                  <a:schemeClr val="tx1">
                    <a:lumMod val="65000"/>
                    <a:lumOff val="35000"/>
                  </a:schemeClr>
                </a:solidFill>
              </a:rPr>
              <a:t>Dynamic </a:t>
            </a:r>
            <a:r>
              <a:rPr lang="en-US" sz="4000" dirty="0" smtClean="0">
                <a:solidFill>
                  <a:srgbClr val="C00000"/>
                </a:solidFill>
              </a:rPr>
              <a:t>interactive</a:t>
            </a:r>
            <a:r>
              <a:rPr lang="en-US" sz="4000" dirty="0" smtClean="0">
                <a:solidFill>
                  <a:schemeClr val="tx1">
                    <a:lumMod val="65000"/>
                    <a:lumOff val="35000"/>
                  </a:schemeClr>
                </a:solidFill>
              </a:rPr>
              <a:t> applications (e.g. games) demand </a:t>
            </a:r>
            <a:r>
              <a:rPr lang="en-US" sz="4000" dirty="0" smtClean="0">
                <a:solidFill>
                  <a:srgbClr val="C00000"/>
                </a:solidFill>
              </a:rPr>
              <a:t>visual realism</a:t>
            </a:r>
          </a:p>
          <a:p>
            <a:pPr marL="0" indent="0">
              <a:lnSpc>
                <a:spcPts val="5500"/>
              </a:lnSpc>
              <a:spcBef>
                <a:spcPts val="0"/>
              </a:spcBef>
              <a:buNone/>
            </a:pPr>
            <a:endParaRPr lang="en-US" sz="4000" dirty="0" smtClean="0"/>
          </a:p>
          <a:p>
            <a:pPr marL="0" indent="0">
              <a:lnSpc>
                <a:spcPts val="5500"/>
              </a:lnSpc>
              <a:spcBef>
                <a:spcPts val="0"/>
              </a:spcBef>
              <a:buNone/>
            </a:pPr>
            <a:endParaRPr lang="en-US" sz="4000" dirty="0" smtClean="0"/>
          </a:p>
          <a:p>
            <a:pPr marL="0" indent="0">
              <a:lnSpc>
                <a:spcPts val="5500"/>
              </a:lnSpc>
              <a:spcBef>
                <a:spcPts val="0"/>
              </a:spcBef>
              <a:buNone/>
            </a:pPr>
            <a:r>
              <a:rPr lang="en-US" sz="4000" dirty="0" smtClean="0"/>
              <a:t>Existing </a:t>
            </a:r>
            <a:r>
              <a:rPr lang="en-US" sz="4000" dirty="0">
                <a:solidFill>
                  <a:srgbClr val="C00000"/>
                </a:solidFill>
              </a:rPr>
              <a:t>direct </a:t>
            </a:r>
            <a:r>
              <a:rPr lang="en-US" sz="4000" dirty="0" smtClean="0">
                <a:solidFill>
                  <a:srgbClr val="C00000"/>
                </a:solidFill>
              </a:rPr>
              <a:t>illumination,</a:t>
            </a:r>
            <a:r>
              <a:rPr lang="en-US" sz="4000" dirty="0" smtClean="0"/>
              <a:t> </a:t>
            </a:r>
            <a:r>
              <a:rPr lang="en-US" sz="4000" dirty="0" smtClean="0">
                <a:solidFill>
                  <a:srgbClr val="C00000"/>
                </a:solidFill>
              </a:rPr>
              <a:t>precomputation, and approximate</a:t>
            </a:r>
            <a:r>
              <a:rPr lang="en-US" sz="4000" dirty="0" smtClean="0"/>
              <a:t> approaches are </a:t>
            </a:r>
            <a:r>
              <a:rPr lang="en-US" sz="4000" dirty="0">
                <a:solidFill>
                  <a:srgbClr val="C00000"/>
                </a:solidFill>
              </a:rPr>
              <a:t>insufficient</a:t>
            </a:r>
            <a:r>
              <a:rPr lang="en-US" sz="4000" dirty="0"/>
              <a:t> when simulating complex effects for dynamic </a:t>
            </a:r>
            <a:r>
              <a:rPr lang="en-US" sz="4000" dirty="0" smtClean="0"/>
              <a:t>objects</a:t>
            </a:r>
          </a:p>
          <a:p>
            <a:pPr marL="0" indent="0">
              <a:lnSpc>
                <a:spcPts val="5500"/>
              </a:lnSpc>
              <a:spcBef>
                <a:spcPts val="0"/>
              </a:spcBef>
              <a:buNone/>
            </a:pPr>
            <a:endParaRPr lang="en-US" sz="4000" dirty="0" smtClean="0"/>
          </a:p>
        </p:txBody>
      </p:sp>
      <p:sp>
        <p:nvSpPr>
          <p:cNvPr id="2" name="Title 1"/>
          <p:cNvSpPr>
            <a:spLocks noGrp="1"/>
          </p:cNvSpPr>
          <p:nvPr>
            <p:ph type="title"/>
          </p:nvPr>
        </p:nvSpPr>
        <p:spPr/>
        <p:txBody>
          <a:bodyPr/>
          <a:lstStyle/>
          <a:p>
            <a:r>
              <a:rPr lang="en-US" dirty="0" smtClean="0">
                <a:latin typeface="Arial" panose="020B0604020202020204" pitchFamily="34" charset="0"/>
              </a:rPr>
              <a:t>Motivation</a:t>
            </a:r>
            <a:endParaRPr lang="en-US"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99799EB3-CADD-4E24-A47C-62F4D0F2854C}" type="slidenum">
              <a:rPr lang="en-US" smtClean="0"/>
              <a:pPr/>
              <a:t>5</a:t>
            </a:fld>
            <a:r>
              <a:rPr lang="en-US" dirty="0" smtClean="0"/>
              <a:t> of 32 </a:t>
            </a:r>
            <a:endParaRPr lang="en-US" dirty="0"/>
          </a:p>
        </p:txBody>
      </p:sp>
    </p:spTree>
    <p:extLst>
      <p:ext uri="{BB962C8B-B14F-4D97-AF65-F5344CB8AC3E}">
        <p14:creationId xmlns:p14="http://schemas.microsoft.com/office/powerpoint/2010/main" val="3814027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799EB3-CADD-4E24-A47C-62F4D0F2854C}" type="slidenum">
              <a:rPr lang="en-US" smtClean="0"/>
              <a:pPr/>
              <a:t>6</a:t>
            </a:fld>
            <a:r>
              <a:rPr lang="en-US" dirty="0" smtClean="0"/>
              <a:t> of 32 </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863" y="971550"/>
            <a:ext cx="12106275" cy="7966114"/>
          </a:xfrm>
          <a:prstGeom prst="rect">
            <a:avLst/>
          </a:prstGeom>
        </p:spPr>
      </p:pic>
      <p:sp>
        <p:nvSpPr>
          <p:cNvPr id="7" name="TextBox 6"/>
          <p:cNvSpPr txBox="1"/>
          <p:nvPr/>
        </p:nvSpPr>
        <p:spPr>
          <a:xfrm>
            <a:off x="7115240" y="291525"/>
            <a:ext cx="4485523" cy="584775"/>
          </a:xfrm>
          <a:prstGeom prst="rect">
            <a:avLst/>
          </a:prstGeom>
          <a:noFill/>
        </p:spPr>
        <p:txBody>
          <a:bodyPr wrap="none" rtlCol="0">
            <a:spAutoFit/>
          </a:bodyPr>
          <a:lstStyle/>
          <a:p>
            <a:r>
              <a:rPr lang="en-US" i="1" dirty="0" smtClean="0">
                <a:latin typeface="Arial" panose="020B0604020202020204" pitchFamily="34" charset="0"/>
                <a:cs typeface="Arial" panose="020B0604020202020204" pitchFamily="34" charset="0"/>
              </a:rPr>
              <a:t>The Order: 1886 (2015)</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13634329" y="8937664"/>
            <a:ext cx="1681871" cy="338554"/>
          </a:xfrm>
          <a:prstGeom prst="rect">
            <a:avLst/>
          </a:prstGeom>
          <a:noFill/>
        </p:spPr>
        <p:txBody>
          <a:bodyPr wrap="none" rtlCol="0">
            <a:spAutoFit/>
          </a:bodyPr>
          <a:lstStyle/>
          <a:p>
            <a:pPr algn="r"/>
            <a:r>
              <a:rPr lang="en-US" sz="1600" dirty="0" smtClean="0">
                <a:latin typeface="Arial" panose="020B0604020202020204" pitchFamily="34" charset="0"/>
                <a:cs typeface="Arial" panose="020B0604020202020204" pitchFamily="34" charset="0"/>
              </a:rPr>
              <a:t>Matt </a:t>
            </a:r>
            <a:r>
              <a:rPr lang="en-US" sz="1600" dirty="0" err="1" smtClean="0">
                <a:latin typeface="Arial" panose="020B0604020202020204" pitchFamily="34" charset="0"/>
                <a:cs typeface="Arial" panose="020B0604020202020204" pitchFamily="34" charset="0"/>
              </a:rPr>
              <a:t>Pettineo</a:t>
            </a:r>
            <a:r>
              <a:rPr lang="en-US" sz="1600" dirty="0" smtClean="0">
                <a:latin typeface="Arial" panose="020B0604020202020204" pitchFamily="34" charset="0"/>
                <a:cs typeface="Arial" panose="020B0604020202020204" pitchFamily="34" charset="0"/>
              </a:rPr>
              <a:t> [1]</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10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799EB3-CADD-4E24-A47C-62F4D0F2854C}" type="slidenum">
              <a:rPr lang="en-US" smtClean="0"/>
              <a:pPr/>
              <a:t>7</a:t>
            </a:fld>
            <a:r>
              <a:rPr lang="en-US" dirty="0" smtClean="0"/>
              <a:t> of 32 </a:t>
            </a:r>
            <a:endParaRPr lang="en-US" dirty="0"/>
          </a:p>
        </p:txBody>
      </p:sp>
      <p:sp>
        <p:nvSpPr>
          <p:cNvPr id="7" name="TextBox 6"/>
          <p:cNvSpPr txBox="1"/>
          <p:nvPr/>
        </p:nvSpPr>
        <p:spPr>
          <a:xfrm>
            <a:off x="7115240" y="291525"/>
            <a:ext cx="4485523" cy="584775"/>
          </a:xfrm>
          <a:prstGeom prst="rect">
            <a:avLst/>
          </a:prstGeom>
          <a:noFill/>
        </p:spPr>
        <p:txBody>
          <a:bodyPr wrap="none" rtlCol="0">
            <a:spAutoFit/>
          </a:bodyPr>
          <a:lstStyle/>
          <a:p>
            <a:r>
              <a:rPr lang="en-US" i="1" dirty="0" smtClean="0">
                <a:latin typeface="Arial" panose="020B0604020202020204" pitchFamily="34" charset="0"/>
                <a:cs typeface="Arial" panose="020B0604020202020204" pitchFamily="34" charset="0"/>
              </a:rPr>
              <a:t>The Order: 1886 (2015</a:t>
            </a:r>
            <a:r>
              <a:rPr lang="en-US" i="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863" y="971550"/>
            <a:ext cx="12106275" cy="7966113"/>
          </a:xfrm>
          <a:prstGeom prst="rect">
            <a:avLst/>
          </a:prstGeom>
        </p:spPr>
      </p:pic>
      <p:sp>
        <p:nvSpPr>
          <p:cNvPr id="6" name="TextBox 5"/>
          <p:cNvSpPr txBox="1"/>
          <p:nvPr/>
        </p:nvSpPr>
        <p:spPr>
          <a:xfrm>
            <a:off x="13634329" y="8937664"/>
            <a:ext cx="1681871" cy="338554"/>
          </a:xfrm>
          <a:prstGeom prst="rect">
            <a:avLst/>
          </a:prstGeom>
          <a:noFill/>
        </p:spPr>
        <p:txBody>
          <a:bodyPr wrap="none" rtlCol="0">
            <a:spAutoFit/>
          </a:bodyPr>
          <a:lstStyle/>
          <a:p>
            <a:pPr algn="r"/>
            <a:r>
              <a:rPr lang="en-US" sz="1600" dirty="0" smtClean="0">
                <a:latin typeface="Arial" panose="020B0604020202020204" pitchFamily="34" charset="0"/>
                <a:cs typeface="Arial" panose="020B0604020202020204" pitchFamily="34" charset="0"/>
              </a:rPr>
              <a:t>Matt </a:t>
            </a:r>
            <a:r>
              <a:rPr lang="en-US" sz="1600" dirty="0" err="1" smtClean="0">
                <a:latin typeface="Arial" panose="020B0604020202020204" pitchFamily="34" charset="0"/>
                <a:cs typeface="Arial" panose="020B0604020202020204" pitchFamily="34" charset="0"/>
              </a:rPr>
              <a:t>Pettineo</a:t>
            </a:r>
            <a:r>
              <a:rPr lang="en-US" sz="1600" dirty="0" smtClean="0">
                <a:latin typeface="Arial" panose="020B0604020202020204" pitchFamily="34" charset="0"/>
                <a:cs typeface="Arial" panose="020B0604020202020204" pitchFamily="34" charset="0"/>
              </a:rPr>
              <a:t> [1]</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6374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799EB3-CADD-4E24-A47C-62F4D0F2854C}" type="slidenum">
              <a:rPr lang="en-US" smtClean="0"/>
              <a:pPr/>
              <a:t>8</a:t>
            </a:fld>
            <a:r>
              <a:rPr lang="en-US" dirty="0" smtClean="0"/>
              <a:t> of 32 </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107" y="2552700"/>
            <a:ext cx="12457786" cy="5848350"/>
          </a:xfrm>
          <a:prstGeom prst="rect">
            <a:avLst/>
          </a:prstGeom>
        </p:spPr>
      </p:pic>
      <p:sp>
        <p:nvSpPr>
          <p:cNvPr id="9" name="Content Placeholder 2"/>
          <p:cNvSpPr>
            <a:spLocks noGrp="1"/>
          </p:cNvSpPr>
          <p:nvPr>
            <p:ph idx="1"/>
          </p:nvPr>
        </p:nvSpPr>
        <p:spPr>
          <a:xfrm>
            <a:off x="1455057" y="671514"/>
            <a:ext cx="16528143" cy="8281986"/>
          </a:xfrm>
        </p:spPr>
        <p:txBody>
          <a:bodyPr>
            <a:normAutofit/>
          </a:bodyPr>
          <a:lstStyle/>
          <a:p>
            <a:pPr marL="0" indent="0">
              <a:lnSpc>
                <a:spcPts val="5000"/>
              </a:lnSpc>
              <a:buNone/>
            </a:pPr>
            <a:r>
              <a:rPr lang="en-US" sz="4000" dirty="0" smtClean="0"/>
              <a:t>Global lighting effects require </a:t>
            </a:r>
            <a:r>
              <a:rPr lang="en-US" sz="4000" dirty="0"/>
              <a:t>solving </a:t>
            </a:r>
            <a:r>
              <a:rPr lang="en-US" sz="4000" dirty="0">
                <a:solidFill>
                  <a:srgbClr val="C00000"/>
                </a:solidFill>
              </a:rPr>
              <a:t>multi-dimensional integrals </a:t>
            </a:r>
            <a:r>
              <a:rPr lang="en-US" sz="4000" dirty="0"/>
              <a:t>in order to accurately simulate light </a:t>
            </a:r>
            <a:r>
              <a:rPr lang="en-US" sz="4000" dirty="0" smtClean="0"/>
              <a:t>behavior [2].</a:t>
            </a:r>
            <a:endParaRPr lang="en-US" sz="4000" dirty="0"/>
          </a:p>
        </p:txBody>
      </p:sp>
      <p:sp>
        <p:nvSpPr>
          <p:cNvPr id="10" name="TextBox 9"/>
          <p:cNvSpPr txBox="1"/>
          <p:nvPr/>
        </p:nvSpPr>
        <p:spPr>
          <a:xfrm>
            <a:off x="13617569" y="8420100"/>
            <a:ext cx="1827744" cy="338554"/>
          </a:xfrm>
          <a:prstGeom prst="rect">
            <a:avLst/>
          </a:prstGeom>
          <a:noFill/>
        </p:spPr>
        <p:txBody>
          <a:bodyPr wrap="none" rtlCol="0">
            <a:spAutoFit/>
          </a:bodyPr>
          <a:lstStyle/>
          <a:p>
            <a:pPr algn="r"/>
            <a:r>
              <a:rPr lang="en-US" sz="1600" dirty="0" err="1" smtClean="0">
                <a:latin typeface="Arial" panose="020B0604020202020204" pitchFamily="34" charset="0"/>
                <a:cs typeface="Arial" panose="020B0604020202020204" pitchFamily="34" charset="0"/>
              </a:rPr>
              <a:t>Eisemann</a:t>
            </a:r>
            <a:r>
              <a:rPr lang="en-US" sz="1600" dirty="0" smtClean="0">
                <a:latin typeface="Arial" panose="020B0604020202020204" pitchFamily="34" charset="0"/>
                <a:cs typeface="Arial" panose="020B0604020202020204" pitchFamily="34" charset="0"/>
              </a:rPr>
              <a:t> et al [3]</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296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799EB3-CADD-4E24-A47C-62F4D0F2854C}" type="slidenum">
              <a:rPr lang="en-US" smtClean="0"/>
              <a:pPr/>
              <a:t>9</a:t>
            </a:fld>
            <a:r>
              <a:rPr lang="en-US" dirty="0" smtClean="0"/>
              <a:t> of 32 </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600" y="3966746"/>
            <a:ext cx="7237362" cy="4441702"/>
          </a:xfrm>
          <a:prstGeom prst="rect">
            <a:avLst/>
          </a:prstGeom>
        </p:spPr>
      </p:pic>
      <p:sp>
        <p:nvSpPr>
          <p:cNvPr id="9" name="Content Placeholder 2"/>
          <p:cNvSpPr txBox="1">
            <a:spLocks/>
          </p:cNvSpPr>
          <p:nvPr/>
        </p:nvSpPr>
        <p:spPr>
          <a:xfrm>
            <a:off x="2906320" y="4381500"/>
            <a:ext cx="7533080" cy="3505200"/>
          </a:xfrm>
          <a:prstGeom prst="rect">
            <a:avLst/>
          </a:prstGeom>
        </p:spPr>
        <p:txBody>
          <a:bodyPr vert="horz" lIns="163284" tIns="81642" rIns="163284" bIns="81642" rtlCol="0">
            <a:normAutofit/>
          </a:bodyPr>
          <a:lstStyle>
            <a:lvl1pPr marL="612317" indent="-612317" algn="l" defTabSz="1632844" rtl="0" eaLnBrk="1" latinLnBrk="0" hangingPunct="1">
              <a:spcBef>
                <a:spcPct val="20000"/>
              </a:spcBef>
              <a:buFont typeface="Arial" pitchFamily="34" charset="0"/>
              <a:buChar char="•"/>
              <a:defRPr sz="5700" kern="1200">
                <a:solidFill>
                  <a:srgbClr val="434343"/>
                </a:solidFill>
                <a:latin typeface="Myriad Pro" panose="020B0503030403020204" pitchFamily="34" charset="0"/>
                <a:ea typeface="+mn-ea"/>
                <a:cs typeface="Arial" panose="020B0604020202020204" pitchFamily="34" charset="0"/>
              </a:defRPr>
            </a:lvl1pPr>
            <a:lvl2pPr marL="1326686" indent="-510264" algn="l" defTabSz="1632844" rtl="0" eaLnBrk="1" latinLnBrk="0" hangingPunct="1">
              <a:spcBef>
                <a:spcPct val="20000"/>
              </a:spcBef>
              <a:buFont typeface="Arial" pitchFamily="34" charset="0"/>
              <a:buChar char="–"/>
              <a:defRPr sz="5000" kern="1200">
                <a:solidFill>
                  <a:srgbClr val="434343"/>
                </a:solidFill>
                <a:latin typeface="Myriad Pro" panose="020B0503030403020204" pitchFamily="34" charset="0"/>
                <a:ea typeface="+mn-ea"/>
                <a:cs typeface="Arial" panose="020B0604020202020204" pitchFamily="34" charset="0"/>
              </a:defRPr>
            </a:lvl2pPr>
            <a:lvl3pPr marL="2041055" indent="-408211" algn="l" defTabSz="1632844" rtl="0" eaLnBrk="1" latinLnBrk="0" hangingPunct="1">
              <a:spcBef>
                <a:spcPct val="20000"/>
              </a:spcBef>
              <a:buFont typeface="Arial" pitchFamily="34" charset="0"/>
              <a:buChar char="•"/>
              <a:defRPr sz="4300" kern="1200">
                <a:solidFill>
                  <a:srgbClr val="434343"/>
                </a:solidFill>
                <a:latin typeface="Myriad Pro" panose="020B0503030403020204" pitchFamily="34" charset="0"/>
                <a:ea typeface="+mn-ea"/>
                <a:cs typeface="Arial" panose="020B0604020202020204" pitchFamily="34" charset="0"/>
              </a:defRPr>
            </a:lvl3pPr>
            <a:lvl4pPr marL="2857477"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4pPr>
            <a:lvl5pPr marL="3673899"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0" indent="0">
              <a:lnSpc>
                <a:spcPts val="4000"/>
              </a:lnSpc>
              <a:buNone/>
            </a:pPr>
            <a:r>
              <a:rPr lang="en-US" sz="3600" dirty="0">
                <a:latin typeface="Arial" panose="020B0604020202020204" pitchFamily="34" charset="0"/>
              </a:rPr>
              <a:t>for each </a:t>
            </a:r>
            <a:r>
              <a:rPr lang="en-US" sz="3600" dirty="0">
                <a:solidFill>
                  <a:srgbClr val="0070C0"/>
                </a:solidFill>
                <a:latin typeface="Arial" panose="020B0604020202020204" pitchFamily="34" charset="0"/>
              </a:rPr>
              <a:t>light sample </a:t>
            </a:r>
            <a:r>
              <a:rPr lang="en-US" sz="3600" dirty="0">
                <a:latin typeface="Arial" panose="020B0604020202020204" pitchFamily="34" charset="0"/>
              </a:rPr>
              <a:t>{</a:t>
            </a:r>
          </a:p>
          <a:p>
            <a:pPr marL="0" indent="0">
              <a:lnSpc>
                <a:spcPts val="4000"/>
              </a:lnSpc>
              <a:buNone/>
            </a:pPr>
            <a:r>
              <a:rPr lang="en-US" sz="3600" dirty="0">
                <a:latin typeface="Arial" panose="020B0604020202020204" pitchFamily="34" charset="0"/>
              </a:rPr>
              <a:t>     Render the scene from a </a:t>
            </a:r>
            <a:endParaRPr lang="en-US" sz="3600" dirty="0" smtClean="0">
              <a:latin typeface="Arial" panose="020B0604020202020204" pitchFamily="34" charset="0"/>
            </a:endParaRPr>
          </a:p>
          <a:p>
            <a:pPr marL="0" indent="0">
              <a:lnSpc>
                <a:spcPts val="4000"/>
              </a:lnSpc>
              <a:buNone/>
            </a:pPr>
            <a:r>
              <a:rPr lang="en-US" sz="3600" dirty="0">
                <a:latin typeface="Arial" panose="020B0604020202020204" pitchFamily="34" charset="0"/>
              </a:rPr>
              <a:t> </a:t>
            </a:r>
            <a:r>
              <a:rPr lang="en-US" sz="3600" dirty="0" smtClean="0">
                <a:latin typeface="Arial" panose="020B0604020202020204" pitchFamily="34" charset="0"/>
              </a:rPr>
              <a:t>    random nearby position</a:t>
            </a:r>
          </a:p>
          <a:p>
            <a:pPr marL="0" indent="0">
              <a:lnSpc>
                <a:spcPts val="4000"/>
              </a:lnSpc>
              <a:buNone/>
            </a:pPr>
            <a:r>
              <a:rPr lang="en-US" sz="3600" dirty="0" smtClean="0">
                <a:latin typeface="Arial" panose="020B0604020202020204" pitchFamily="34" charset="0"/>
              </a:rPr>
              <a:t>} </a:t>
            </a:r>
            <a:endParaRPr lang="en-US" sz="3600" dirty="0">
              <a:latin typeface="Arial" panose="020B0604020202020204" pitchFamily="34" charset="0"/>
            </a:endParaRPr>
          </a:p>
          <a:p>
            <a:pPr marL="0" indent="0">
              <a:lnSpc>
                <a:spcPts val="4000"/>
              </a:lnSpc>
              <a:buNone/>
            </a:pPr>
            <a:r>
              <a:rPr lang="en-US" sz="3600" dirty="0">
                <a:latin typeface="Arial" panose="020B0604020202020204" pitchFamily="34" charset="0"/>
              </a:rPr>
              <a:t>average or composite results</a:t>
            </a:r>
          </a:p>
        </p:txBody>
      </p:sp>
      <p:sp>
        <p:nvSpPr>
          <p:cNvPr id="10" name="TextBox 9"/>
          <p:cNvSpPr txBox="1"/>
          <p:nvPr/>
        </p:nvSpPr>
        <p:spPr>
          <a:xfrm>
            <a:off x="13944600" y="8343900"/>
            <a:ext cx="3366627" cy="338554"/>
          </a:xfrm>
          <a:prstGeom prst="rect">
            <a:avLst/>
          </a:prstGeom>
          <a:noFill/>
        </p:spPr>
        <p:txBody>
          <a:bodyPr wrap="none" rtlCol="0">
            <a:spAutoFit/>
          </a:bodyPr>
          <a:lstStyle/>
          <a:p>
            <a:pPr algn="r"/>
            <a:r>
              <a:rPr lang="en-US" sz="1600" dirty="0" smtClean="0">
                <a:latin typeface="Arial" panose="020B0604020202020204" pitchFamily="34" charset="0"/>
                <a:cs typeface="Arial" panose="020B0604020202020204" pitchFamily="34" charset="0"/>
              </a:rPr>
              <a:t>Michael </a:t>
            </a:r>
            <a:r>
              <a:rPr lang="en-US" sz="1600" dirty="0" err="1" smtClean="0">
                <a:latin typeface="Arial" panose="020B0604020202020204" pitchFamily="34" charset="0"/>
                <a:cs typeface="Arial" panose="020B0604020202020204" pitchFamily="34" charset="0"/>
              </a:rPr>
              <a:t>Herf</a:t>
            </a:r>
            <a:r>
              <a:rPr lang="en-US" sz="1600" dirty="0" smtClean="0">
                <a:latin typeface="Arial" panose="020B0604020202020204" pitchFamily="34" charset="0"/>
                <a:cs typeface="Arial" panose="020B0604020202020204" pitchFamily="34" charset="0"/>
              </a:rPr>
              <a:t> and Paul </a:t>
            </a:r>
            <a:r>
              <a:rPr lang="en-US" sz="1600" dirty="0" err="1" smtClean="0">
                <a:latin typeface="Arial" panose="020B0604020202020204" pitchFamily="34" charset="0"/>
                <a:cs typeface="Arial" panose="020B0604020202020204" pitchFamily="34" charset="0"/>
              </a:rPr>
              <a:t>Heckbert</a:t>
            </a:r>
            <a:r>
              <a:rPr lang="en-US" sz="1600" dirty="0" smtClean="0">
                <a:latin typeface="Arial" panose="020B0604020202020204" pitchFamily="34" charset="0"/>
                <a:cs typeface="Arial" panose="020B0604020202020204" pitchFamily="34" charset="0"/>
              </a:rPr>
              <a:t> [4]</a:t>
            </a:r>
            <a:endParaRPr lang="en-US" sz="1600" dirty="0">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1607457" y="723900"/>
            <a:ext cx="16528143" cy="3938586"/>
          </a:xfrm>
          <a:prstGeom prst="rect">
            <a:avLst/>
          </a:prstGeom>
        </p:spPr>
        <p:txBody>
          <a:bodyPr vert="horz" lIns="163284" tIns="81642" rIns="163284" bIns="81642" rtlCol="0">
            <a:normAutofit/>
          </a:bodyPr>
          <a:lstStyle>
            <a:lvl1pPr marL="612317" indent="-612317" algn="l" defTabSz="1632844" rtl="0" eaLnBrk="1" latinLnBrk="0" hangingPunct="1">
              <a:spcBef>
                <a:spcPct val="20000"/>
              </a:spcBef>
              <a:buFont typeface="Arial" pitchFamily="34" charset="0"/>
              <a:buChar char="•"/>
              <a:defRPr sz="5700" kern="1200">
                <a:solidFill>
                  <a:srgbClr val="434343"/>
                </a:solidFill>
                <a:latin typeface="Myriad Pro" panose="020B0503030403020204" pitchFamily="34" charset="0"/>
                <a:ea typeface="+mn-ea"/>
                <a:cs typeface="Arial" panose="020B0604020202020204" pitchFamily="34" charset="0"/>
              </a:defRPr>
            </a:lvl1pPr>
            <a:lvl2pPr marL="1326686" indent="-510264" algn="l" defTabSz="1632844" rtl="0" eaLnBrk="1" latinLnBrk="0" hangingPunct="1">
              <a:spcBef>
                <a:spcPct val="20000"/>
              </a:spcBef>
              <a:buFont typeface="Arial" pitchFamily="34" charset="0"/>
              <a:buChar char="–"/>
              <a:defRPr sz="5000" kern="1200">
                <a:solidFill>
                  <a:srgbClr val="434343"/>
                </a:solidFill>
                <a:latin typeface="Myriad Pro" panose="020B0503030403020204" pitchFamily="34" charset="0"/>
                <a:ea typeface="+mn-ea"/>
                <a:cs typeface="Arial" panose="020B0604020202020204" pitchFamily="34" charset="0"/>
              </a:defRPr>
            </a:lvl2pPr>
            <a:lvl3pPr marL="2041055" indent="-408211" algn="l" defTabSz="1632844" rtl="0" eaLnBrk="1" latinLnBrk="0" hangingPunct="1">
              <a:spcBef>
                <a:spcPct val="20000"/>
              </a:spcBef>
              <a:buFont typeface="Arial" pitchFamily="34" charset="0"/>
              <a:buChar char="•"/>
              <a:defRPr sz="4300" kern="1200">
                <a:solidFill>
                  <a:srgbClr val="434343"/>
                </a:solidFill>
                <a:latin typeface="Myriad Pro" panose="020B0503030403020204" pitchFamily="34" charset="0"/>
                <a:ea typeface="+mn-ea"/>
                <a:cs typeface="Arial" panose="020B0604020202020204" pitchFamily="34" charset="0"/>
              </a:defRPr>
            </a:lvl3pPr>
            <a:lvl4pPr marL="2857477"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4pPr>
            <a:lvl5pPr marL="3673899" indent="-408211" algn="l" defTabSz="1632844" rtl="0" eaLnBrk="1" latinLnBrk="0" hangingPunct="1">
              <a:spcBef>
                <a:spcPct val="20000"/>
              </a:spcBef>
              <a:buFont typeface="Arial" pitchFamily="34" charset="0"/>
              <a:buChar char="»"/>
              <a:defRPr sz="3600" kern="1200">
                <a:solidFill>
                  <a:srgbClr val="434343"/>
                </a:solidFill>
                <a:latin typeface="Myriad Pro" panose="020B0503030403020204" pitchFamily="34" charset="0"/>
                <a:ea typeface="+mn-ea"/>
                <a:cs typeface="Arial" panose="020B0604020202020204" pitchFamily="34" charset="0"/>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0" indent="0">
              <a:lnSpc>
                <a:spcPts val="5000"/>
              </a:lnSpc>
              <a:buFont typeface="Arial" pitchFamily="34" charset="0"/>
              <a:buNone/>
            </a:pPr>
            <a:r>
              <a:rPr lang="en-US" sz="4000" dirty="0" smtClean="0">
                <a:latin typeface="Arial" panose="020B0604020202020204" pitchFamily="34" charset="0"/>
              </a:rPr>
              <a:t>Multi-dimensional integrals are approximated by </a:t>
            </a:r>
            <a:r>
              <a:rPr lang="en-US" sz="4000" dirty="0" smtClean="0">
                <a:solidFill>
                  <a:srgbClr val="C00000"/>
                </a:solidFill>
                <a:latin typeface="Arial" panose="020B0604020202020204" pitchFamily="34" charset="0"/>
              </a:rPr>
              <a:t>sampling</a:t>
            </a:r>
          </a:p>
          <a:p>
            <a:pPr marL="0" indent="0">
              <a:lnSpc>
                <a:spcPts val="5000"/>
              </a:lnSpc>
              <a:buFont typeface="Arial" pitchFamily="34" charset="0"/>
              <a:buNone/>
            </a:pPr>
            <a:endParaRPr lang="en-US" sz="4000" dirty="0" smtClean="0">
              <a:latin typeface="Arial" panose="020B0604020202020204" pitchFamily="34" charset="0"/>
            </a:endParaRPr>
          </a:p>
          <a:p>
            <a:pPr marL="0" indent="0">
              <a:lnSpc>
                <a:spcPts val="5000"/>
              </a:lnSpc>
              <a:buFont typeface="Arial" pitchFamily="34" charset="0"/>
              <a:buNone/>
            </a:pPr>
            <a:r>
              <a:rPr lang="en-US" sz="4000" dirty="0" smtClean="0">
                <a:latin typeface="Arial" panose="020B0604020202020204" pitchFamily="34" charset="0"/>
              </a:rPr>
              <a:t>Sampling is accomplished </a:t>
            </a:r>
            <a:r>
              <a:rPr lang="en-US" sz="4000" dirty="0" smtClean="0">
                <a:solidFill>
                  <a:schemeClr val="tx1">
                    <a:lumMod val="65000"/>
                    <a:lumOff val="35000"/>
                  </a:schemeClr>
                </a:solidFill>
                <a:latin typeface="Arial" panose="020B0604020202020204" pitchFamily="34" charset="0"/>
              </a:rPr>
              <a:t>by performing </a:t>
            </a:r>
            <a:r>
              <a:rPr lang="en-US" sz="4000" dirty="0" smtClean="0">
                <a:solidFill>
                  <a:srgbClr val="C00000"/>
                </a:solidFill>
                <a:latin typeface="Arial" panose="020B0604020202020204" pitchFamily="34" charset="0"/>
              </a:rPr>
              <a:t>multiple rasterizations of the </a:t>
            </a:r>
          </a:p>
          <a:p>
            <a:pPr marL="0" indent="0">
              <a:lnSpc>
                <a:spcPts val="5000"/>
              </a:lnSpc>
              <a:buFont typeface="Arial" pitchFamily="34" charset="0"/>
              <a:buNone/>
            </a:pPr>
            <a:r>
              <a:rPr lang="en-US" sz="4000" dirty="0" smtClean="0">
                <a:solidFill>
                  <a:srgbClr val="C00000"/>
                </a:solidFill>
                <a:latin typeface="Arial" panose="020B0604020202020204" pitchFamily="34" charset="0"/>
              </a:rPr>
              <a:t>geometry </a:t>
            </a:r>
            <a:r>
              <a:rPr lang="en-US" sz="4000" dirty="0" smtClean="0">
                <a:solidFill>
                  <a:schemeClr val="tx1">
                    <a:lumMod val="65000"/>
                    <a:lumOff val="35000"/>
                  </a:schemeClr>
                </a:solidFill>
                <a:latin typeface="Arial" panose="020B0604020202020204" pitchFamily="34" charset="0"/>
              </a:rPr>
              <a:t>by multiple executions of the GPU’s graphics pipeline</a:t>
            </a:r>
            <a:endParaRPr lang="en-US" sz="4000" i="1" dirty="0" smtClean="0">
              <a:solidFill>
                <a:schemeClr val="tx1">
                  <a:lumMod val="65000"/>
                  <a:lumOff val="35000"/>
                </a:schemeClr>
              </a:solidFill>
              <a:latin typeface="Arial" panose="020B0604020202020204" pitchFamily="34" charset="0"/>
            </a:endParaRPr>
          </a:p>
          <a:p>
            <a:pPr marL="0" indent="0">
              <a:lnSpc>
                <a:spcPts val="5000"/>
              </a:lnSpc>
              <a:buFont typeface="Arial" pitchFamily="34" charset="0"/>
              <a:buNone/>
            </a:pPr>
            <a:endParaRPr lang="en-US" sz="4000" dirty="0" smtClean="0">
              <a:solidFill>
                <a:srgbClr val="C00000"/>
              </a:solidFill>
              <a:latin typeface="Arial" panose="020B0604020202020204" pitchFamily="34" charset="0"/>
            </a:endParaRPr>
          </a:p>
        </p:txBody>
      </p:sp>
    </p:spTree>
    <p:extLst>
      <p:ext uri="{BB962C8B-B14F-4D97-AF65-F5344CB8AC3E}">
        <p14:creationId xmlns:p14="http://schemas.microsoft.com/office/powerpoint/2010/main" val="324375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6973</TotalTime>
  <Words>4064</Words>
  <Application>Microsoft Office PowerPoint</Application>
  <PresentationFormat>Custom</PresentationFormat>
  <Paragraphs>537</Paragraphs>
  <Slides>38</Slides>
  <Notes>37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Real-Time View Independent Rasterization for Multi-View Rendering</vt:lpstr>
      <vt:lpstr>PowerPoint Presentation</vt:lpstr>
      <vt:lpstr>PowerPoint Presentation</vt:lpstr>
      <vt:lpstr>PowerPoint Presentation</vt:lpstr>
      <vt:lpstr>Motivation</vt:lpstr>
      <vt:lpstr>PowerPoint Presentation</vt:lpstr>
      <vt:lpstr>PowerPoint Presentation</vt:lpstr>
      <vt:lpstr>PowerPoint Presentation</vt:lpstr>
      <vt:lpstr>PowerPoint Presentation</vt:lpstr>
      <vt:lpstr>Multi-Pass Rasterization</vt:lpstr>
      <vt:lpstr>PowerPoint Presentation</vt:lpstr>
      <vt:lpstr>PowerPoint Presentation</vt:lpstr>
      <vt:lpstr>PowerPoint Presentation</vt:lpstr>
      <vt:lpstr>Related Ideas</vt:lpstr>
      <vt:lpstr>Problems for Games</vt:lpstr>
      <vt:lpstr>Our Approach</vt:lpstr>
      <vt:lpstr>View Independent Rasterization</vt:lpstr>
      <vt:lpstr>PowerPoint Presentation</vt:lpstr>
      <vt:lpstr>View Independent Rasterization</vt:lpstr>
      <vt:lpstr>PowerPoint Presentation</vt:lpstr>
      <vt:lpstr>View Independent Transformation on the GPU</vt:lpstr>
      <vt:lpstr>View Independent Rasterization on the GPU</vt:lpstr>
      <vt:lpstr>Multi-View Sampling Density</vt:lpstr>
      <vt:lpstr>Multi-View Sampling Density</vt:lpstr>
      <vt:lpstr>View Independent Rasterization and LoD</vt:lpstr>
      <vt:lpstr>Parallel Image Rendering</vt:lpstr>
      <vt:lpstr>Preliminary Results</vt:lpstr>
      <vt:lpstr>Preliminary Results</vt:lpstr>
      <vt:lpstr>Preliminary Results</vt:lpstr>
      <vt:lpstr>“Bloating”</vt:lpstr>
      <vt:lpstr>Encouraging Early Results</vt:lpstr>
      <vt:lpstr>Remaining Challenges</vt:lpstr>
      <vt:lpstr>References</vt:lpstr>
      <vt:lpstr>Thanks for listening!</vt:lpstr>
      <vt:lpstr>PowerPoint Presentation</vt:lpstr>
      <vt:lpstr>Parallel Image Rendering</vt:lpstr>
      <vt:lpstr>Parallel Image Rendering</vt:lpstr>
      <vt:lpstr>Multi-View Point-Based Rendering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Adam</dc:creator>
  <cp:lastModifiedBy>Adam Marrs</cp:lastModifiedBy>
  <cp:revision>1571</cp:revision>
  <dcterms:created xsi:type="dcterms:W3CDTF">2013-12-05T01:39:51Z</dcterms:created>
  <dcterms:modified xsi:type="dcterms:W3CDTF">2017-04-25T10:00:57Z</dcterms:modified>
</cp:coreProperties>
</file>